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97" r:id="rId6"/>
    <p:sldId id="257" r:id="rId7"/>
    <p:sldId id="285" r:id="rId8"/>
    <p:sldId id="298" r:id="rId9"/>
    <p:sldId id="262" r:id="rId10"/>
    <p:sldId id="302" r:id="rId11"/>
    <p:sldId id="277" r:id="rId12"/>
    <p:sldId id="290" r:id="rId13"/>
    <p:sldId id="279" r:id="rId14"/>
    <p:sldId id="292" r:id="rId15"/>
    <p:sldId id="301" r:id="rId16"/>
    <p:sldId id="263" r:id="rId17"/>
    <p:sldId id="300" r:id="rId18"/>
    <p:sldId id="280" r:id="rId19"/>
    <p:sldId id="261" r:id="rId20"/>
    <p:sldId id="265" r:id="rId21"/>
    <p:sldId id="266" r:id="rId22"/>
    <p:sldId id="267" r:id="rId23"/>
    <p:sldId id="268" r:id="rId24"/>
    <p:sldId id="284" r:id="rId25"/>
    <p:sldId id="269" r:id="rId26"/>
    <p:sldId id="271" r:id="rId27"/>
    <p:sldId id="272" r:id="rId28"/>
    <p:sldId id="273" r:id="rId29"/>
    <p:sldId id="274" r:id="rId30"/>
    <p:sldId id="295" r:id="rId31"/>
    <p:sldId id="29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A11B74-5077-4FEE-B140-82F236C0368A}" v="501" dt="2022-10-19T09:39:40.7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0DF7549-ABAF-44EF-B308-0EE44B0F4600}" type="datetimeFigureOut">
              <a:rPr lang="en-ZA" smtClean="0"/>
              <a:t>2022/10/19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C21D905-B8AC-42EA-90C3-D64ADC6608B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71802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7549-ABAF-44EF-B308-0EE44B0F4600}" type="datetimeFigureOut">
              <a:rPr lang="en-ZA" smtClean="0"/>
              <a:t>2022/10/19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1D905-B8AC-42EA-90C3-D64ADC6608B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63787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0DF7549-ABAF-44EF-B308-0EE44B0F4600}" type="datetimeFigureOut">
              <a:rPr lang="en-ZA" smtClean="0"/>
              <a:t>2022/10/19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C21D905-B8AC-42EA-90C3-D64ADC6608B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7107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7549-ABAF-44EF-B308-0EE44B0F4600}" type="datetimeFigureOut">
              <a:rPr lang="en-ZA" smtClean="0"/>
              <a:t>2022/10/19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8C21D905-B8AC-42EA-90C3-D64ADC6608B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84929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0DF7549-ABAF-44EF-B308-0EE44B0F4600}" type="datetimeFigureOut">
              <a:rPr lang="en-ZA" smtClean="0"/>
              <a:t>2022/10/19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C21D905-B8AC-42EA-90C3-D64ADC6608B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10228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7549-ABAF-44EF-B308-0EE44B0F4600}" type="datetimeFigureOut">
              <a:rPr lang="en-ZA" smtClean="0"/>
              <a:t>2022/10/19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1D905-B8AC-42EA-90C3-D64ADC6608B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38605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7549-ABAF-44EF-B308-0EE44B0F4600}" type="datetimeFigureOut">
              <a:rPr lang="en-ZA" smtClean="0"/>
              <a:t>2022/10/19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1D905-B8AC-42EA-90C3-D64ADC6608B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57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7549-ABAF-44EF-B308-0EE44B0F4600}" type="datetimeFigureOut">
              <a:rPr lang="en-ZA" smtClean="0"/>
              <a:t>2022/10/19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1D905-B8AC-42EA-90C3-D64ADC6608B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38928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7549-ABAF-44EF-B308-0EE44B0F4600}" type="datetimeFigureOut">
              <a:rPr lang="en-ZA" smtClean="0"/>
              <a:t>2022/10/19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1D905-B8AC-42EA-90C3-D64ADC6608B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21485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0DF7549-ABAF-44EF-B308-0EE44B0F4600}" type="datetimeFigureOut">
              <a:rPr lang="en-ZA" smtClean="0"/>
              <a:t>2022/10/19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C21D905-B8AC-42EA-90C3-D64ADC6608B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959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7549-ABAF-44EF-B308-0EE44B0F4600}" type="datetimeFigureOut">
              <a:rPr lang="en-ZA" smtClean="0"/>
              <a:t>2022/10/19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1D905-B8AC-42EA-90C3-D64ADC6608B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1958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0DF7549-ABAF-44EF-B308-0EE44B0F4600}" type="datetimeFigureOut">
              <a:rPr lang="en-ZA" smtClean="0"/>
              <a:t>2022/10/19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C21D905-B8AC-42EA-90C3-D64ADC6608B2}" type="slidenum">
              <a:rPr lang="en-ZA" smtClean="0"/>
              <a:t>‹#›</a:t>
            </a:fld>
            <a:endParaRPr lang="en-ZA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5600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9.emf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8.jpeg"/><Relationship Id="rId5" Type="http://schemas.openxmlformats.org/officeDocument/2006/relationships/image" Target="../media/image39.emf"/><Relationship Id="rId4" Type="http://schemas.openxmlformats.org/officeDocument/2006/relationships/image" Target="../media/image4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3.emf"/><Relationship Id="rId4" Type="http://schemas.openxmlformats.org/officeDocument/2006/relationships/image" Target="../media/image4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7.png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37.png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RGg7e9b5wY?feature=oembe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Speedometer">
            <a:extLst>
              <a:ext uri="{FF2B5EF4-FFF2-40B4-BE49-F238E27FC236}">
                <a16:creationId xmlns:a16="http://schemas.microsoft.com/office/drawing/2014/main" id="{D0C1E591-5126-5D66-4B79-D4EB3A70AC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07" t="16494" r="-1" b="11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57916F-271C-4D56-AEDE-0309D1746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75C176-BB0F-4087-B339-FC37356C0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D1F86-D079-AE88-D938-D30FC28B1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rgbClr val="FFFFFF"/>
                </a:solidFill>
              </a:rPr>
              <a:t>The limitations of a continuous wave Doppler radar for vehicle speed measurement and enforcement</a:t>
            </a:r>
            <a:endParaRPr lang="en-ZA" sz="28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05E2F3-8261-0E52-757E-064E1FF34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5467246"/>
            <a:ext cx="10965142" cy="93355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endParaRPr lang="en-ZA" sz="1400">
              <a:solidFill>
                <a:srgbClr val="EBEBEB"/>
              </a:solidFill>
            </a:endParaRPr>
          </a:p>
          <a:p>
            <a:pPr>
              <a:lnSpc>
                <a:spcPct val="90000"/>
              </a:lnSpc>
            </a:pPr>
            <a:r>
              <a:rPr lang="en-ZA" sz="1400">
                <a:solidFill>
                  <a:srgbClr val="EBEBEB"/>
                </a:solidFill>
              </a:rPr>
              <a:t>Ruben van Tonder</a:t>
            </a:r>
          </a:p>
          <a:p>
            <a:pPr>
              <a:lnSpc>
                <a:spcPct val="90000"/>
              </a:lnSpc>
            </a:pPr>
            <a:r>
              <a:rPr lang="en-ZA" sz="1400">
                <a:solidFill>
                  <a:srgbClr val="EBEBEB"/>
                </a:solidFill>
              </a:rPr>
              <a:t>Supervisor: Dr. W. Steyn</a:t>
            </a:r>
            <a:endParaRPr lang="en-ZA" sz="14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894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5BEA8F-2A3E-53A2-180E-4125B48E3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494454"/>
          </a:xfrm>
        </p:spPr>
        <p:txBody>
          <a:bodyPr>
            <a:normAutofit/>
          </a:bodyPr>
          <a:lstStyle/>
          <a:p>
            <a:r>
              <a:rPr lang="en-ZA" sz="2400">
                <a:solidFill>
                  <a:srgbClr val="FFFFFF"/>
                </a:solidFill>
              </a:rPr>
              <a:t>Radar Software</a:t>
            </a:r>
            <a:endParaRPr lang="en-ZA" sz="2400" dirty="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4449CF-90C2-414D-4C16-723F2B07E8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2376" y="1320800"/>
                <a:ext cx="3703319" cy="4922793"/>
              </a:xfrm>
            </p:spPr>
            <p:txBody>
              <a:bodyPr anchor="t">
                <a:normAutofit fontScale="92500" lnSpcReduction="10000"/>
              </a:bodyPr>
              <a:lstStyle/>
              <a:p>
                <a:r>
                  <a:rPr lang="en-ZA" sz="1600" dirty="0">
                    <a:solidFill>
                      <a:srgbClr val="FFFFFF"/>
                    </a:solidFill>
                  </a:rPr>
                  <a:t>The radar software consist of speed extraction, dynamic SNR, vehicle tracking, cosine correction and spectrogram generation</a:t>
                </a:r>
              </a:p>
              <a:p>
                <a:r>
                  <a:rPr lang="en-ZA" sz="1600" dirty="0">
                    <a:solidFill>
                      <a:srgbClr val="FFFFFF"/>
                    </a:solidFill>
                  </a:rPr>
                  <a:t>The tracking algorithm assumes a change in speed per second be limited to 9 km/h</a:t>
                </a:r>
              </a:p>
              <a:p>
                <a:r>
                  <a:rPr lang="en-ZA" sz="1600" dirty="0">
                    <a:solidFill>
                      <a:srgbClr val="FFFFFF"/>
                    </a:solidFill>
                  </a:rPr>
                  <a:t>Relating the speed change to frame size results in: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ZA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1600" b="0" i="1" smtClean="0">
                            <a:latin typeface="Cambria Math" panose="02040503050406030204" pitchFamily="18" charset="0"/>
                          </a:rPr>
                          <m:t>𝑙𝑒𝑛𝑔𝑡h</m:t>
                        </m:r>
                      </m:num>
                      <m:den>
                        <m:r>
                          <a:rPr lang="en-ZA" sz="1600" b="0" i="1" smtClean="0">
                            <a:latin typeface="Cambria Math" panose="02040503050406030204" pitchFamily="18" charset="0"/>
                          </a:rPr>
                          <m:t>𝐹𝑠</m:t>
                        </m:r>
                      </m:den>
                    </m:f>
                    <m:r>
                      <a:rPr lang="en-ZA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ZA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9×</m:t>
                    </m:r>
                    <m:d>
                      <m:dPr>
                        <m:ctrlPr>
                          <a:rPr lang="en-ZA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ZA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𝑜𝑣𝑒𝑟𝑙𝑎𝑝</m:t>
                        </m:r>
                      </m:e>
                    </m:d>
                    <m:r>
                      <a:rPr lang="en-ZA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ZA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𝑓𝑟𝑒𝑞𝑢𝑒𝑛𝑐𝑦</m:t>
                        </m:r>
                      </m:num>
                      <m:den>
                        <m:r>
                          <a:rPr lang="en-ZA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19.49</m:t>
                        </m:r>
                      </m:den>
                    </m:f>
                    <m:r>
                      <a:rPr lang="en-ZA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(1)</m:t>
                    </m:r>
                  </m:oMath>
                </a14:m>
                <a:endParaRPr lang="en-ZA" sz="1600" dirty="0">
                  <a:solidFill>
                    <a:srgbClr val="FFFFFF"/>
                  </a:solidFill>
                </a:endParaRPr>
              </a:p>
              <a:p>
                <a:r>
                  <a:rPr lang="en-ZA" sz="1600" dirty="0">
                    <a:solidFill>
                      <a:srgbClr val="FFFFFF"/>
                    </a:solidFill>
                  </a:rPr>
                  <a:t>The frequency can be related to DFT index </a:t>
                </a:r>
                <a:r>
                  <a:rPr lang="en-ZA" sz="1600" i="1" dirty="0">
                    <a:solidFill>
                      <a:srgbClr val="FFFFFF"/>
                    </a:solidFill>
                  </a:rPr>
                  <a:t>k </a:t>
                </a:r>
                <a:r>
                  <a:rPr lang="en-ZA" sz="1600" dirty="0">
                    <a:solidFill>
                      <a:srgbClr val="FFFFFF"/>
                    </a:solidFill>
                  </a:rPr>
                  <a:t>by:</a:t>
                </a:r>
              </a:p>
              <a:p>
                <a14:m>
                  <m:oMath xmlns:m="http://schemas.openxmlformats.org/officeDocument/2006/math">
                    <m:r>
                      <a:rPr lang="en-ZA" sz="1600" b="0" i="1" smtClean="0">
                        <a:latin typeface="Cambria Math" panose="02040503050406030204" pitchFamily="18" charset="0"/>
                      </a:rPr>
                      <m:t>𝑓𝑟𝑒𝑞𝑢𝑒𝑛𝑐𝑦</m:t>
                    </m:r>
                    <m:r>
                      <a:rPr lang="en-ZA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ZA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ZA" sz="1600" b="0" i="1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a:rPr lang="en-ZA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𝐹𝑠</m:t>
                        </m:r>
                      </m:num>
                      <m:den>
                        <m:sSub>
                          <m:sSubPr>
                            <m:ctrlPr>
                              <a:rPr lang="en-ZA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1600" b="0" i="1" smtClean="0">
                                <a:latin typeface="Cambria Math" panose="02040503050406030204" pitchFamily="18" charset="0"/>
                              </a:rPr>
                              <m:t>𝐷𝐹𝑇</m:t>
                            </m:r>
                          </m:e>
                          <m:sub>
                            <m:r>
                              <a:rPr lang="en-ZA" sz="1600" b="0" i="1" smtClean="0">
                                <a:latin typeface="Cambria Math" panose="02040503050406030204" pitchFamily="18" charset="0"/>
                              </a:rPr>
                              <m:t>𝑙𝑒𝑛𝑔𝑡h</m:t>
                            </m:r>
                          </m:sub>
                        </m:sSub>
                      </m:den>
                    </m:f>
                    <m:r>
                      <a:rPr lang="en-ZA" sz="1600" b="0" i="0" smtClean="0">
                        <a:latin typeface="Cambria Math" panose="02040503050406030204" pitchFamily="18" charset="0"/>
                      </a:rPr>
                      <m:t> (2)</m:t>
                    </m:r>
                  </m:oMath>
                </a14:m>
                <a:endParaRPr lang="en-ZA" sz="1600" dirty="0">
                  <a:solidFill>
                    <a:srgbClr val="FFFFFF"/>
                  </a:solidFill>
                </a:endParaRPr>
              </a:p>
              <a:p>
                <a:r>
                  <a:rPr lang="en-ZA" sz="1600" dirty="0">
                    <a:solidFill>
                      <a:srgbClr val="FFFFFF"/>
                    </a:solidFill>
                  </a:rPr>
                  <a:t>Combining (1) and (2):</a:t>
                </a:r>
              </a:p>
              <a:p>
                <a14:m>
                  <m:oMath xmlns:m="http://schemas.openxmlformats.org/officeDocument/2006/math">
                    <m:r>
                      <a:rPr lang="en-ZA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ZA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ZA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ZA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ZA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ZA" sz="1600" i="1">
                                    <a:latin typeface="Cambria Math" panose="02040503050406030204" pitchFamily="18" charset="0"/>
                                  </a:rPr>
                                  <m:t>𝑙𝑒𝑛𝑔𝑡h</m:t>
                                </m:r>
                              </m:num>
                              <m:den>
                                <m:r>
                                  <a:rPr lang="en-ZA" sz="1600" i="1">
                                    <a:latin typeface="Cambria Math" panose="02040503050406030204" pitchFamily="18" charset="0"/>
                                  </a:rPr>
                                  <m:t>𝐹𝑠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ZA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ZA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×175.41</m:t>
                    </m:r>
                  </m:oMath>
                </a14:m>
                <a:endParaRPr lang="en-ZA" sz="1600" b="0" dirty="0"/>
              </a:p>
              <a:p>
                <a:endParaRPr lang="en-ZA" sz="1600" dirty="0">
                  <a:solidFill>
                    <a:srgbClr val="FFFFFF"/>
                  </a:solidFill>
                </a:endParaRPr>
              </a:p>
              <a:p>
                <a:endParaRPr lang="en-ZA" sz="1600" dirty="0">
                  <a:solidFill>
                    <a:srgbClr val="FFFFFF"/>
                  </a:solidFill>
                </a:endParaRPr>
              </a:p>
              <a:p>
                <a:endParaRPr lang="en-ZA" sz="1600" dirty="0">
                  <a:solidFill>
                    <a:srgbClr val="FFFFFF"/>
                  </a:solidFill>
                </a:endParaRPr>
              </a:p>
              <a:p>
                <a:endParaRPr lang="en-ZA" sz="1600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endParaRPr lang="en-ZA" sz="1600" dirty="0">
                  <a:solidFill>
                    <a:srgbClr val="FFFFFF"/>
                  </a:solidFill>
                </a:endParaRPr>
              </a:p>
              <a:p>
                <a:endParaRPr lang="en-ZA" sz="1600" dirty="0">
                  <a:solidFill>
                    <a:srgbClr val="FFFFFF"/>
                  </a:solidFill>
                </a:endParaRPr>
              </a:p>
              <a:p>
                <a:endParaRPr lang="en-ZA" sz="16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4449CF-90C2-414D-4C16-723F2B07E8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2376" y="1320800"/>
                <a:ext cx="3703319" cy="4922793"/>
              </a:xfrm>
              <a:blipFill>
                <a:blip r:embed="rId2"/>
                <a:stretch>
                  <a:fillRect l="-165" t="-867" r="-148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3FB0FED-1290-3EF7-F347-CF4D0144C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735"/>
          <a:stretch/>
        </p:blipFill>
        <p:spPr>
          <a:xfrm>
            <a:off x="4328204" y="2955713"/>
            <a:ext cx="4510996" cy="3297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4EDE85-B739-D243-9C07-1480723F1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30" y="572159"/>
            <a:ext cx="3871295" cy="184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D33DC3-F5CD-C480-B83B-BC20B84CA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101" y="572159"/>
            <a:ext cx="3612193" cy="18670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F551AD-F450-61EB-5EFD-3052080FE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9200" y="2955713"/>
            <a:ext cx="3215919" cy="18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79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DBA4-BB87-B2EF-96B7-5734FF9A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Radar software: Speed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39C700-5D1E-7F04-3AA6-0125731F4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81" y="1897807"/>
            <a:ext cx="9255838" cy="4684321"/>
          </a:xfrm>
        </p:spPr>
      </p:pic>
    </p:spTree>
    <p:extLst>
      <p:ext uri="{BB962C8B-B14F-4D97-AF65-F5344CB8AC3E}">
        <p14:creationId xmlns:p14="http://schemas.microsoft.com/office/powerpoint/2010/main" val="4148605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ECF17-6AB7-912D-9A64-BCE072F6F7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02" y="1716088"/>
                <a:ext cx="11029615" cy="5162697"/>
              </a:xfrm>
            </p:spPr>
            <p:txBody>
              <a:bodyPr>
                <a:normAutofit/>
              </a:bodyPr>
              <a:lstStyle/>
              <a:p>
                <a:r>
                  <a:rPr lang="en-ZA" sz="2000" dirty="0"/>
                  <a:t>Assume the fastest change in a vehicles speed per second 9 km/h</a:t>
                </a:r>
              </a:p>
              <a:p>
                <a14:m>
                  <m:oMath xmlns:m="http://schemas.openxmlformats.org/officeDocument/2006/math">
                    <m:r>
                      <a:rPr lang="en-ZA" sz="2000" b="0" i="1" smtClean="0">
                        <a:latin typeface="Cambria Math" panose="02040503050406030204" pitchFamily="18" charset="0"/>
                      </a:rPr>
                      <m:t>9 </m:t>
                    </m:r>
                    <m:f>
                      <m:fPr>
                        <m:ctrlPr>
                          <a:rPr lang="en-ZA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000" b="0" i="1" smtClean="0">
                            <a:latin typeface="Cambria Math" panose="02040503050406030204" pitchFamily="18" charset="0"/>
                          </a:rPr>
                          <m:t>𝑘𝑚</m:t>
                        </m:r>
                      </m:num>
                      <m:den>
                        <m:r>
                          <a:rPr lang="en-ZA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Z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ZA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Z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ZA" sz="2000" dirty="0"/>
                  <a:t> </a:t>
                </a:r>
              </a:p>
              <a:p>
                <a:r>
                  <a:rPr lang="en-ZA" sz="2000" dirty="0"/>
                  <a:t>Used the change in speed per second to set up frequency bin ranges in the DFT indexes</a:t>
                </a:r>
                <a:endParaRPr lang="en-ZA" sz="20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ZA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000" b="0" i="1" smtClean="0">
                            <a:latin typeface="Cambria Math" panose="02040503050406030204" pitchFamily="18" charset="0"/>
                          </a:rPr>
                          <m:t>𝑙𝑒𝑛𝑔𝑡h</m:t>
                        </m:r>
                      </m:num>
                      <m:den>
                        <m:r>
                          <a:rPr lang="en-ZA" sz="2000" b="0" i="1" smtClean="0">
                            <a:latin typeface="Cambria Math" panose="02040503050406030204" pitchFamily="18" charset="0"/>
                          </a:rPr>
                          <m:t>𝐹𝑠</m:t>
                        </m:r>
                      </m:den>
                    </m:f>
                    <m:r>
                      <a:rPr lang="en-ZA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Z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9×</m:t>
                    </m:r>
                    <m:d>
                      <m:dPr>
                        <m:ctrlPr>
                          <a:rPr lang="en-Z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Z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𝑜𝑣𝑒𝑟𝑙𝑎𝑝</m:t>
                        </m:r>
                      </m:e>
                    </m:d>
                    <m:r>
                      <a:rPr lang="en-Z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Z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𝑓𝑟𝑒𝑞𝑢𝑒𝑛𝑐𝑦</m:t>
                        </m:r>
                      </m:num>
                      <m:den>
                        <m:r>
                          <a:rPr lang="en-Z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19.49</m:t>
                        </m:r>
                      </m:den>
                    </m:f>
                    <m:r>
                      <a:rPr lang="en-Z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(1)</m:t>
                    </m:r>
                  </m:oMath>
                </a14:m>
                <a:r>
                  <a:rPr lang="en-ZA" sz="2000" dirty="0"/>
                  <a:t> </a:t>
                </a:r>
              </a:p>
              <a:p>
                <a:r>
                  <a:rPr lang="en-ZA" sz="2000" dirty="0"/>
                  <a:t>The frequency can be related to DFT index by</a:t>
                </a:r>
              </a:p>
              <a:p>
                <a14:m>
                  <m:oMath xmlns:m="http://schemas.openxmlformats.org/officeDocument/2006/math">
                    <m:r>
                      <a:rPr lang="en-ZA" sz="2000" b="0" i="1" smtClean="0">
                        <a:latin typeface="Cambria Math" panose="02040503050406030204" pitchFamily="18" charset="0"/>
                      </a:rPr>
                      <m:t>𝑓𝑟𝑒𝑞𝑢𝑒𝑛𝑐𝑦</m:t>
                    </m:r>
                    <m:r>
                      <a:rPr lang="en-ZA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ZA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ZA" sz="2000" b="0" i="1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a:rPr lang="en-Z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𝐹𝑠</m:t>
                        </m:r>
                      </m:num>
                      <m:den>
                        <m:sSub>
                          <m:sSubPr>
                            <m:ctrlPr>
                              <a:rPr lang="en-ZA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000" b="0" i="1" smtClean="0">
                                <a:latin typeface="Cambria Math" panose="02040503050406030204" pitchFamily="18" charset="0"/>
                              </a:rPr>
                              <m:t>𝐷𝐹𝑇</m:t>
                            </m:r>
                          </m:e>
                          <m:sub>
                            <m:r>
                              <a:rPr lang="en-ZA" sz="2000" b="0" i="1" smtClean="0">
                                <a:latin typeface="Cambria Math" panose="02040503050406030204" pitchFamily="18" charset="0"/>
                              </a:rPr>
                              <m:t>𝑙𝑒𝑛𝑔𝑡h</m:t>
                            </m:r>
                          </m:sub>
                        </m:sSub>
                      </m:den>
                    </m:f>
                    <m:r>
                      <a:rPr lang="en-ZA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ZA" sz="2000" b="0" i="0" smtClean="0">
                        <a:latin typeface="Cambria Math" panose="02040503050406030204" pitchFamily="18" charset="0"/>
                      </a:rPr>
                      <m:t> (2)</m:t>
                    </m:r>
                  </m:oMath>
                </a14:m>
                <a:endParaRPr lang="en-ZA" sz="2000" b="0" dirty="0"/>
              </a:p>
              <a:p>
                <a:r>
                  <a:rPr lang="en-ZA" sz="2000" b="0" dirty="0"/>
                  <a:t>Substituting (2) in (1):</a:t>
                </a:r>
              </a:p>
              <a:p>
                <a14:m>
                  <m:oMath xmlns:m="http://schemas.openxmlformats.org/officeDocument/2006/math">
                    <m:r>
                      <a:rPr lang="en-ZA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ZA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ZA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ZA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ZA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ZA" sz="2000" i="1">
                                    <a:latin typeface="Cambria Math" panose="02040503050406030204" pitchFamily="18" charset="0"/>
                                  </a:rPr>
                                  <m:t>𝑙𝑒𝑛𝑔𝑡h</m:t>
                                </m:r>
                              </m:num>
                              <m:den>
                                <m:r>
                                  <a:rPr lang="en-ZA" sz="2000" i="1">
                                    <a:latin typeface="Cambria Math" panose="02040503050406030204" pitchFamily="18" charset="0"/>
                                  </a:rPr>
                                  <m:t>𝐹𝑠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ZA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Z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×175.41</m:t>
                    </m:r>
                  </m:oMath>
                </a14:m>
                <a:endParaRPr lang="en-ZA" sz="2000" b="0" dirty="0"/>
              </a:p>
              <a:p>
                <a:endParaRPr lang="en-ZA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ECF17-6AB7-912D-9A64-BCE072F6F7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02" y="1716088"/>
                <a:ext cx="11029615" cy="5162697"/>
              </a:xfrm>
              <a:blipFill>
                <a:blip r:embed="rId2"/>
                <a:stretch>
                  <a:fillRect l="-332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764F72AC-6B1F-E310-89C0-62DF82625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701675"/>
            <a:ext cx="11029950" cy="1014413"/>
          </a:xfrm>
        </p:spPr>
        <p:txBody>
          <a:bodyPr/>
          <a:lstStyle/>
          <a:p>
            <a:r>
              <a:rPr lang="en-ZA" dirty="0"/>
              <a:t>Radar software: Tracking</a:t>
            </a:r>
          </a:p>
        </p:txBody>
      </p:sp>
    </p:spTree>
    <p:extLst>
      <p:ext uri="{BB962C8B-B14F-4D97-AF65-F5344CB8AC3E}">
        <p14:creationId xmlns:p14="http://schemas.microsoft.com/office/powerpoint/2010/main" val="68759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9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31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E59EE-F395-348C-C848-AAD1DD4E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>
            <a:normAutofit/>
          </a:bodyPr>
          <a:lstStyle/>
          <a:p>
            <a:r>
              <a:rPr lang="en-ZA" sz="2400">
                <a:solidFill>
                  <a:srgbClr val="FFFFFF"/>
                </a:solidFill>
              </a:rPr>
              <a:t>CW Doppler Radar &amp; setup</a:t>
            </a:r>
          </a:p>
        </p:txBody>
      </p:sp>
      <p:grpSp>
        <p:nvGrpSpPr>
          <p:cNvPr id="29" name="Group 33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5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6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52652D0-2D38-CEB5-BF5B-3575A631C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10" y="2052084"/>
            <a:ext cx="3033249" cy="3856229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The front side of the radar houses the horn antenna and HB100 Sensor</a:t>
            </a:r>
          </a:p>
          <a:p>
            <a:r>
              <a:rPr lang="en-US" sz="1600" dirty="0">
                <a:solidFill>
                  <a:srgbClr val="FFFFFF"/>
                </a:solidFill>
              </a:rPr>
              <a:t>The back side is where the lowpass filter, amplifier and clipper circuit is located</a:t>
            </a:r>
          </a:p>
          <a:p>
            <a:r>
              <a:rPr lang="en-US" sz="1600" dirty="0">
                <a:solidFill>
                  <a:srgbClr val="FFFFFF"/>
                </a:solidFill>
              </a:rPr>
              <a:t>The power supply and battery is mounted on the bottom</a:t>
            </a:r>
          </a:p>
          <a:p>
            <a:r>
              <a:rPr lang="en-US" sz="1600" dirty="0">
                <a:solidFill>
                  <a:srgbClr val="FFFFFF"/>
                </a:solidFill>
              </a:rPr>
              <a:t>The setup is used in the testing of the radar</a:t>
            </a:r>
          </a:p>
        </p:txBody>
      </p:sp>
      <p:pic>
        <p:nvPicPr>
          <p:cNvPr id="7" name="Picture 6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B29E90C5-8609-FA35-4E94-76CF720ED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519" y="569737"/>
            <a:ext cx="2503979" cy="3338638"/>
          </a:xfrm>
          <a:prstGeom prst="rect">
            <a:avLst/>
          </a:prstGeom>
        </p:spPr>
      </p:pic>
      <p:pic>
        <p:nvPicPr>
          <p:cNvPr id="4" name="Content Placeholder 4" descr="A picture containing wall, indoor, floor, appliance">
            <a:extLst>
              <a:ext uri="{FF2B5EF4-FFF2-40B4-BE49-F238E27FC236}">
                <a16:creationId xmlns:a16="http://schemas.microsoft.com/office/drawing/2014/main" id="{FD7C33C0-56FE-EA5D-71E3-8BC4465CA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4"/>
          <a:stretch/>
        </p:blipFill>
        <p:spPr>
          <a:xfrm>
            <a:off x="8601760" y="560823"/>
            <a:ext cx="2503978" cy="338346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51368-31BB-5A85-4545-EF19CCB7101C}"/>
              </a:ext>
            </a:extLst>
          </p:cNvPr>
          <p:cNvCxnSpPr>
            <a:cxnSpLocks/>
          </p:cNvCxnSpPr>
          <p:nvPr/>
        </p:nvCxnSpPr>
        <p:spPr>
          <a:xfrm>
            <a:off x="4149854" y="3980198"/>
            <a:ext cx="80421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7D25098-2418-71C9-D36A-378C8B1E3C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6"/>
          <a:stretch/>
        </p:blipFill>
        <p:spPr>
          <a:xfrm>
            <a:off x="4149854" y="4123846"/>
            <a:ext cx="7880501" cy="211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32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B5AE-29C0-49F6-5E57-E13A4473A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Radar setup</a:t>
            </a:r>
          </a:p>
        </p:txBody>
      </p:sp>
      <p:pic>
        <p:nvPicPr>
          <p:cNvPr id="4" name="0dhornb">
            <a:hlinkClick r:id="" action="ppaction://media"/>
            <a:extLst>
              <a:ext uri="{FF2B5EF4-FFF2-40B4-BE49-F238E27FC236}">
                <a16:creationId xmlns:a16="http://schemas.microsoft.com/office/drawing/2014/main" id="{1D7B02E3-42EE-E353-90C4-768BBE3B4701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1715" y="5021769"/>
            <a:ext cx="1208720" cy="1208720"/>
          </a:xfrm>
          <a:prstGeom prst="rect">
            <a:avLst/>
          </a:prstGeom>
        </p:spPr>
      </p:pic>
      <p:pic>
        <p:nvPicPr>
          <p:cNvPr id="6" name="Picture 5" descr="A picture containing grass, outdoor, sky, lawn&#10;&#10;Description automatically generated">
            <a:extLst>
              <a:ext uri="{FF2B5EF4-FFF2-40B4-BE49-F238E27FC236}">
                <a16:creationId xmlns:a16="http://schemas.microsoft.com/office/drawing/2014/main" id="{88E106F8-A788-28E4-96DC-3DCD9F61C2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878" y="1921588"/>
            <a:ext cx="3604338" cy="4805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6E006A-58BC-28FE-7265-DE158B21D4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5" t="-674" r="5436" b="674"/>
          <a:stretch/>
        </p:blipFill>
        <p:spPr>
          <a:xfrm>
            <a:off x="360784" y="1910779"/>
            <a:ext cx="7645686" cy="2766835"/>
          </a:xfrm>
          <a:prstGeom prst="rect">
            <a:avLst/>
          </a:prstGeom>
        </p:spPr>
      </p:pic>
      <p:sp>
        <p:nvSpPr>
          <p:cNvPr id="8" name="Action Button: Document 7">
            <a:hlinkClick r:id="" action="ppaction://macro?name=testlive" highlightClick="1"/>
            <a:extLst>
              <a:ext uri="{FF2B5EF4-FFF2-40B4-BE49-F238E27FC236}">
                <a16:creationId xmlns:a16="http://schemas.microsoft.com/office/drawing/2014/main" id="{79D0C603-EB99-92F8-7B39-C0B44E632591}"/>
              </a:ext>
            </a:extLst>
          </p:cNvPr>
          <p:cNvSpPr/>
          <p:nvPr/>
        </p:nvSpPr>
        <p:spPr>
          <a:xfrm>
            <a:off x="5756988" y="5182925"/>
            <a:ext cx="1166327" cy="88640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2543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3EB72A9-BFEE-4E48-A9A1-DDE1A29EE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2C4E3DA-8F70-4030-A5E2-2AF881D5A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38174"/>
            <a:ext cx="3705323" cy="57626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B9771-B61B-A4CE-DCE6-4836D3D88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48" y="427517"/>
            <a:ext cx="3089189" cy="822096"/>
          </a:xfrm>
        </p:spPr>
        <p:txBody>
          <a:bodyPr anchor="ctr">
            <a:normAutofit/>
          </a:bodyPr>
          <a:lstStyle/>
          <a:p>
            <a:r>
              <a:rPr lang="en-ZA" dirty="0">
                <a:solidFill>
                  <a:srgbClr val="FFFFFF"/>
                </a:solidFill>
              </a:rPr>
              <a:t>Radar results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D065910-7F1F-4E33-B7F4-2021BFA77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1FDD904-89A9-4187-909A-B182B160E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112C27-5A03-4A8E-9C1C-14B9F4215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B06451-2339-872E-98E4-19804E0E8C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8" r="7216"/>
          <a:stretch/>
        </p:blipFill>
        <p:spPr>
          <a:xfrm>
            <a:off x="4313949" y="3262902"/>
            <a:ext cx="7456396" cy="276696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C5A86-3807-0D0E-791A-FBDD00335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13" y="1130713"/>
            <a:ext cx="3371962" cy="840088"/>
          </a:xfrm>
        </p:spPr>
        <p:txBody>
          <a:bodyPr>
            <a:norm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Vehicle is measured from 85m away from radar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32FEC3-C965-8FF0-B038-6A5CF45FC7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8" r="5985"/>
          <a:stretch/>
        </p:blipFill>
        <p:spPr>
          <a:xfrm>
            <a:off x="4508512" y="638174"/>
            <a:ext cx="7528776" cy="2529550"/>
          </a:xfrm>
          <a:prstGeom prst="rect">
            <a:avLst/>
          </a:prstGeom>
        </p:spPr>
      </p:pic>
      <p:pic>
        <p:nvPicPr>
          <p:cNvPr id="4" name="Picture 3" descr="A picture containing grass, outdoor, sky, lawn&#10;&#10;Description automatically generated">
            <a:extLst>
              <a:ext uri="{FF2B5EF4-FFF2-40B4-BE49-F238E27FC236}">
                <a16:creationId xmlns:a16="http://schemas.microsoft.com/office/drawing/2014/main" id="{46E3FAAE-64A5-F4A2-7043-B942E5A2F8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88" y="1961627"/>
            <a:ext cx="3193649" cy="4258199"/>
          </a:xfrm>
          <a:prstGeom prst="rect">
            <a:avLst/>
          </a:prstGeom>
        </p:spPr>
      </p:pic>
      <p:sp>
        <p:nvSpPr>
          <p:cNvPr id="5" name="Action Button: Document 4">
            <a:hlinkClick r:id="" action="ppaction://macro?name=testlive" highlightClick="1"/>
            <a:extLst>
              <a:ext uri="{FF2B5EF4-FFF2-40B4-BE49-F238E27FC236}">
                <a16:creationId xmlns:a16="http://schemas.microsoft.com/office/drawing/2014/main" id="{230E85F3-B0ED-FA0C-1179-4965EBAC155E}"/>
              </a:ext>
            </a:extLst>
          </p:cNvPr>
          <p:cNvSpPr/>
          <p:nvPr/>
        </p:nvSpPr>
        <p:spPr>
          <a:xfrm>
            <a:off x="4590077" y="5881985"/>
            <a:ext cx="1166327" cy="88640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6" name="0dhornb">
            <a:hlinkClick r:id="" action="ppaction://media"/>
            <a:extLst>
              <a:ext uri="{FF2B5EF4-FFF2-40B4-BE49-F238E27FC236}">
                <a16:creationId xmlns:a16="http://schemas.microsoft.com/office/drawing/2014/main" id="{B55637DE-7B65-4C80-AF43-35E622FE3E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48580" y="5860107"/>
            <a:ext cx="997893" cy="99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0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ECF02-1623-4884-5250-9C6AE03A4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512927"/>
          </a:xfrm>
        </p:spPr>
        <p:txBody>
          <a:bodyPr>
            <a:normAutofit/>
          </a:bodyPr>
          <a:lstStyle/>
          <a:p>
            <a:r>
              <a:rPr lang="en-ZA" sz="2400" dirty="0">
                <a:solidFill>
                  <a:srgbClr val="FFFFFF"/>
                </a:solidFill>
              </a:rPr>
              <a:t>Cosine Effect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AFC443DB-D3F5-ED3D-C670-6796E1A1B2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4110" y="1580152"/>
                <a:ext cx="3033249" cy="943665"/>
              </a:xfrm>
            </p:spPr>
            <p:txBody>
              <a:bodyPr anchor="t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ZA" sz="16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ZA" sz="16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ZA" sz="16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ZA" sz="1600" b="0" i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ZA" sz="16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ZA" sz="16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ZA" sz="1600" b="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ZA" sz="1600" b="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ZA" sz="1600" b="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600" dirty="0">
                  <a:solidFill>
                    <a:srgbClr val="FFFFFF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6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ZA" sz="16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ZA" sz="16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ZA" sz="16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6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ZA" sz="16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func>
                      <m:funcPr>
                        <m:ctrlPr>
                          <a:rPr lang="en-ZA" sz="16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ZA" sz="1600" b="0" i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ZA" sz="16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func>
                    <m:r>
                      <a:rPr lang="en-ZA" sz="16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ZA" sz="16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6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ZA" sz="16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f>
                      <m:fPr>
                        <m:ctrlPr>
                          <a:rPr lang="en-ZA" sz="16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16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ZA" sz="16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ZA" sz="16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ZA" sz="16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16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ZA" sz="16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ZA" sz="16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ZA" sz="16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16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ZA" sz="16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ZA" sz="16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sup>
                        </m:sSup>
                      </m:den>
                    </m:f>
                  </m:oMath>
                </a14:m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AFC443DB-D3F5-ED3D-C670-6796E1A1B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4110" y="1580152"/>
                <a:ext cx="3033249" cy="943665"/>
              </a:xfrm>
              <a:blipFill>
                <a:blip r:embed="rId2"/>
                <a:stretch>
                  <a:fillRect l="-402" b="-129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934B8A-83F3-4CEA-9090-ABC9D90F7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680" b="53333"/>
          <a:stretch/>
        </p:blipFill>
        <p:spPr>
          <a:xfrm>
            <a:off x="4210511" y="440515"/>
            <a:ext cx="8042146" cy="2843464"/>
          </a:xfrm>
          <a:prstGeom prst="rect">
            <a:avLst/>
          </a:prstGeom>
        </p:spPr>
      </p:pic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C39C397D-6A4F-F915-D405-12CFD8A090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1" r="7479"/>
          <a:stretch/>
        </p:blipFill>
        <p:spPr>
          <a:xfrm>
            <a:off x="4271168" y="3283979"/>
            <a:ext cx="7799518" cy="3222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DC08EA78-3223-EC31-59A2-CBCDBD1F8F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9490" y="2755002"/>
                <a:ext cx="3033249" cy="31581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>
                    <a:solidFill>
                      <a:srgbClr val="FFFFFF"/>
                    </a:solidFill>
                  </a:rPr>
                  <a:t>For most of the measured speed the cosine effect is insignificant</a:t>
                </a:r>
              </a:p>
              <a:p>
                <a:r>
                  <a:rPr lang="en-US" sz="2000" dirty="0">
                    <a:solidFill>
                      <a:srgbClr val="FFFFFF"/>
                    </a:solidFill>
                  </a:rPr>
                  <a:t>The radar can only correct the cosine effect on one fixed length </a:t>
                </a:r>
                <a14:m>
                  <m:oMath xmlns:m="http://schemas.openxmlformats.org/officeDocument/2006/math">
                    <m:r>
                      <a:rPr lang="en-ZA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DC08EA78-3223-EC31-59A2-CBCDBD1F8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90" y="2755002"/>
                <a:ext cx="3033249" cy="3158118"/>
              </a:xfrm>
              <a:prstGeom prst="rect">
                <a:avLst/>
              </a:prstGeom>
              <a:blipFill>
                <a:blip r:embed="rId6"/>
                <a:stretch>
                  <a:fillRect l="-1207" t="-1158" r="-161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685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2ED14-D9EC-9858-E143-E30FEF1F7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Accuracy and Acceleration Limits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7A34D-0F94-E605-2C47-292C1C64B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671068"/>
          </a:xfrm>
        </p:spPr>
        <p:txBody>
          <a:bodyPr>
            <a:normAutofit/>
          </a:bodyPr>
          <a:lstStyle/>
          <a:p>
            <a:r>
              <a:rPr lang="en-ZA" dirty="0"/>
              <a:t>Differentiation in TIME vs Differentiation in FREQUENCY</a:t>
            </a:r>
          </a:p>
          <a:p>
            <a:r>
              <a:rPr lang="en-ZA" dirty="0"/>
              <a:t>Increasing frame size increases frequency resolution</a:t>
            </a:r>
          </a:p>
          <a:p>
            <a:r>
              <a:rPr lang="en-ZA" dirty="0"/>
              <a:t>Decreasing frame size increases time resolution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C1A2596-5401-B3C5-5E19-8E66C68748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78" t="3097" r="39430" b="73872"/>
          <a:stretch/>
        </p:blipFill>
        <p:spPr>
          <a:xfrm>
            <a:off x="1625601" y="4020127"/>
            <a:ext cx="7805044" cy="226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22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ADDB9E1-AB12-462E-8E0D-83CA31C6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14040EB-4842-44D5-9380-BDF41FB7B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C076E08-C160-41E7-8D09-E2436B591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5A65B62-07C4-4876-A101-9C85F48A0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02BCE7C-4E97-4627-9FD1-DD7B633E5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59639D7-7E48-F492-8371-24EF6AEDE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6" r="7924"/>
          <a:stretch/>
        </p:blipFill>
        <p:spPr>
          <a:xfrm>
            <a:off x="5554100" y="4886520"/>
            <a:ext cx="4782097" cy="1754589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310691-CBA4-08C2-289F-28B133EF97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" t="-273" r="7711" b="-1"/>
          <a:stretch/>
        </p:blipFill>
        <p:spPr>
          <a:xfrm>
            <a:off x="5554100" y="747334"/>
            <a:ext cx="4782097" cy="19688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C89C30-C175-4BAB-10A3-3F75BE79DE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6" r="8500"/>
          <a:stretch/>
        </p:blipFill>
        <p:spPr>
          <a:xfrm>
            <a:off x="5554101" y="2722513"/>
            <a:ext cx="4782097" cy="210105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C9063-5A29-DB92-35A8-6AB7072CCD16}"/>
              </a:ext>
            </a:extLst>
          </p:cNvPr>
          <p:cNvSpPr txBox="1">
            <a:spLocks/>
          </p:cNvSpPr>
          <p:nvPr/>
        </p:nvSpPr>
        <p:spPr>
          <a:xfrm>
            <a:off x="581194" y="2094231"/>
            <a:ext cx="3507728" cy="4030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The ideal resolution in time and frequency is shown on the top, with a frame size = 0.122s and acceleration = 1.4 km/h</a:t>
            </a:r>
          </a:p>
          <a:p>
            <a:r>
              <a:rPr lang="en-ZA" dirty="0">
                <a:solidFill>
                  <a:schemeClr val="bg1"/>
                </a:solidFill>
              </a:rPr>
              <a:t>The middle measurement is focused on time resolution with a frame size = 0.029s and acceleration = 0.33 km/h</a:t>
            </a:r>
          </a:p>
          <a:p>
            <a:r>
              <a:rPr lang="en-ZA" dirty="0">
                <a:solidFill>
                  <a:schemeClr val="bg1"/>
                </a:solidFill>
              </a:rPr>
              <a:t>The bottom measurement is focused on frequency resolution with a frame size = 0.544s and acceleration = 3.5 km/h</a:t>
            </a:r>
          </a:p>
          <a:p>
            <a:endParaRPr lang="en-Z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71EA50-B9CD-1B90-6C6F-0D5BFCEB3DBC}"/>
              </a:ext>
            </a:extLst>
          </p:cNvPr>
          <p:cNvSpPr txBox="1">
            <a:spLocks/>
          </p:cNvSpPr>
          <p:nvPr/>
        </p:nvSpPr>
        <p:spPr>
          <a:xfrm>
            <a:off x="764110" y="826346"/>
            <a:ext cx="3171905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</a:rPr>
              <a:t>accuracy and acceleration limits</a:t>
            </a:r>
            <a:endParaRPr lang="en-ZA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61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DDB9E1-AB12-462E-8E0D-83CA31C6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4040EB-4842-44D5-9380-BDF41FB7B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DA7CB-74E3-2B29-7D56-F649B349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1229216"/>
          </a:xfrm>
        </p:spPr>
        <p:txBody>
          <a:bodyPr anchor="ctr">
            <a:normAutofit/>
          </a:bodyPr>
          <a:lstStyle/>
          <a:p>
            <a:r>
              <a:rPr lang="en-ZA" dirty="0">
                <a:solidFill>
                  <a:srgbClr val="FFFFFF"/>
                </a:solidFill>
              </a:rPr>
              <a:t>Object identification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076E08-C160-41E7-8D09-E2436B591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A65B62-07C4-4876-A101-9C85F48A0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2BCE7C-4E97-4627-9FD1-DD7B633E5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69A70-0FEE-DFA2-C8D9-B83B031D6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6509" y="323714"/>
            <a:ext cx="7183597" cy="2399237"/>
          </a:xfrm>
        </p:spPr>
        <p:txBody>
          <a:bodyPr>
            <a:normAutofit/>
          </a:bodyPr>
          <a:lstStyle/>
          <a:p>
            <a:r>
              <a:rPr lang="en-ZA" dirty="0"/>
              <a:t>CW Doppler radar cannot determine how far a vehicle is from the radar</a:t>
            </a:r>
          </a:p>
          <a:p>
            <a:r>
              <a:rPr lang="en-ZA" dirty="0"/>
              <a:t>If two vehicles are in range the radar will not be able to determine which speed is related to which vehicle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573172D-5C33-75C3-266C-3AA98DDF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340" t="10238" r="28098" b="45993"/>
          <a:stretch/>
        </p:blipFill>
        <p:spPr>
          <a:xfrm>
            <a:off x="4812308" y="2852880"/>
            <a:ext cx="6732138" cy="2971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2053B2EA-FF03-9AE1-5A2A-288E790D7E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3598" y="4419600"/>
                <a:ext cx="3089189" cy="12292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2800" b="0" kern="1200" cap="all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ZA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ZA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ZA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ZA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ZA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ZA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ZA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ZA" b="0" i="1" smtClean="0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ZA" b="0" i="1" smtClean="0">
                                              <a:solidFill>
                                                <a:srgbClr val="FFFF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ZA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ZA" b="0" i="1" smtClean="0">
                                              <a:solidFill>
                                                <a:srgbClr val="FFFF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ZA" b="0" i="1" smtClean="0">
                                              <a:solidFill>
                                                <a:srgbClr val="FFFF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ZA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ZA" b="0" i="1" smtClean="0">
                                              <a:solidFill>
                                                <a:srgbClr val="FFFF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ZA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ZA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ZA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sup>
                          </m:sSup>
                          <m:r>
                            <a:rPr lang="en-ZA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ZA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2053B2EA-FF03-9AE1-5A2A-288E790D7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98" y="4419600"/>
                <a:ext cx="3089189" cy="12292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5D4FFC96-563C-D624-4088-516EB7BCF2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3599" y="2722951"/>
                <a:ext cx="3089189" cy="12292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2800" b="0" kern="1200" cap="all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ZA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ZA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ZA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ZA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ZA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ZA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ZA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ZA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ZA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ZA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ZA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ZA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ZA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ZA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ZA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ZA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ZA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5D4FFC96-563C-D624-4088-516EB7BCF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99" y="2722951"/>
                <a:ext cx="3089189" cy="12292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841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2814C-5D84-3F82-D6C0-83818D503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Reasons for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87330-80CB-CF30-7934-22E4C2A1E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15886"/>
            <a:ext cx="11029615" cy="4511040"/>
          </a:xfrm>
        </p:spPr>
        <p:txBody>
          <a:bodyPr numCol="2">
            <a:normAutofit lnSpcReduction="10000"/>
          </a:bodyPr>
          <a:lstStyle/>
          <a:p>
            <a:r>
              <a:rPr lang="en-ZA" sz="2400" dirty="0"/>
              <a:t>The most common method of speed measurement and enforcement is through use of a Doppler radar</a:t>
            </a:r>
            <a:endParaRPr lang="en-US" sz="2400" dirty="0"/>
          </a:p>
          <a:p>
            <a:r>
              <a:rPr lang="en-US" sz="2400" dirty="0"/>
              <a:t>Evidently the use of a Doppler radar is doubted and known to have limitations</a:t>
            </a:r>
          </a:p>
          <a:p>
            <a:r>
              <a:rPr lang="en-US" sz="2400" dirty="0"/>
              <a:t>The project aims to formulize and test the limitations of a Doppler radar in vehicle speed measurements and to determine whether the operation law is sufficient in mitigating the identified limitations</a:t>
            </a:r>
          </a:p>
          <a:p>
            <a:endParaRPr lang="en-US" sz="2400" dirty="0"/>
          </a:p>
          <a:p>
            <a:r>
              <a:rPr lang="en-US" sz="2400" dirty="0"/>
              <a:t>Operation Law:</a:t>
            </a:r>
          </a:p>
          <a:p>
            <a:pPr lvl="1"/>
            <a:r>
              <a:rPr lang="en-US" sz="1900" dirty="0"/>
              <a:t>No metal road signs or vertical flat surfaces larger than 1 meter in vertical height within 15° on either side of the aiming direction, within 30 m of the antenna.</a:t>
            </a:r>
          </a:p>
          <a:p>
            <a:pPr lvl="1"/>
            <a:r>
              <a:rPr lang="en-US" sz="1900" dirty="0"/>
              <a:t>No signals received and processed from vehicles more than 80 meters away</a:t>
            </a:r>
            <a:endParaRPr lang="en-ZA" sz="1900" dirty="0"/>
          </a:p>
          <a:p>
            <a:pPr lvl="1"/>
            <a:r>
              <a:rPr lang="en-US" sz="1900" dirty="0"/>
              <a:t>No other moving vehicle other than the measured vehicle within 90 meters from the radar in the direction of operation</a:t>
            </a:r>
            <a:endParaRPr lang="en-ZA" sz="1900" dirty="0"/>
          </a:p>
          <a:p>
            <a:pPr lvl="1"/>
            <a:r>
              <a:rPr lang="en-US" sz="1900" dirty="0"/>
              <a:t>The vehicle’s speed should be tracked for 0.5s for a valid reading to be possible</a:t>
            </a:r>
          </a:p>
          <a:p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4255687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C4426-08A4-E7A4-B3F3-63BBBCCAE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>
            <a:normAutofit/>
          </a:bodyPr>
          <a:lstStyle/>
          <a:p>
            <a:r>
              <a:rPr lang="en-ZA" sz="2400" dirty="0">
                <a:solidFill>
                  <a:srgbClr val="FFFFFF"/>
                </a:solidFill>
              </a:rPr>
              <a:t>object identification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001C4FEA-503C-4068-E105-C983FCCCE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10" y="2052084"/>
            <a:ext cx="3033249" cy="3856229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The top spectrogram indicates a measurement of a vehicle where the vehicle is measured from around 60m away</a:t>
            </a:r>
          </a:p>
          <a:p>
            <a:r>
              <a:rPr lang="en-US" sz="1600" dirty="0">
                <a:solidFill>
                  <a:srgbClr val="FFFFFF"/>
                </a:solidFill>
              </a:rPr>
              <a:t>The bottom spectrogram indicates a measurement of a vehicle in range of the radar for around 30m</a:t>
            </a:r>
          </a:p>
          <a:p>
            <a:r>
              <a:rPr lang="en-US" sz="1600" dirty="0">
                <a:solidFill>
                  <a:srgbClr val="FFFFFF"/>
                </a:solidFill>
              </a:rPr>
              <a:t>This difference in ranges are due to difference in RCS of each vehicles with the vehicle measured from 60m having a 9.5 times the RCS size of the vehicle measured from 30m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3D2506-CC2F-8B79-524B-7719EC72F8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7" r="5398"/>
          <a:stretch/>
        </p:blipFill>
        <p:spPr>
          <a:xfrm>
            <a:off x="4277798" y="768266"/>
            <a:ext cx="7669441" cy="2529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DDD53A-A59D-5B04-1FB5-2C2FD25391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4" r="5106"/>
          <a:stretch/>
        </p:blipFill>
        <p:spPr>
          <a:xfrm>
            <a:off x="4277799" y="3453527"/>
            <a:ext cx="7766690" cy="270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29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1A7702-2D19-9B75-EBB7-2391313F3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>
            <a:normAutofit/>
          </a:bodyPr>
          <a:lstStyle/>
          <a:p>
            <a:r>
              <a:rPr lang="en-ZA" sz="2400" dirty="0">
                <a:solidFill>
                  <a:srgbClr val="FFFFFF"/>
                </a:solidFill>
              </a:rPr>
              <a:t>object identification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29DF3B3-95A5-2DF5-B916-1458679E0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10" y="2052084"/>
            <a:ext cx="3033249" cy="3856229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The radar is incapable to attached a specific measurement to a specific vehicle</a:t>
            </a:r>
          </a:p>
          <a:p>
            <a:r>
              <a:rPr lang="en-US" sz="1600" dirty="0">
                <a:solidFill>
                  <a:srgbClr val="FFFFFF"/>
                </a:solidFill>
              </a:rPr>
              <a:t>The spectrogram illustrates two vehicle crossing each other with similar speeds</a:t>
            </a:r>
          </a:p>
          <a:p>
            <a:r>
              <a:rPr lang="en-US" sz="1600" dirty="0">
                <a:solidFill>
                  <a:srgbClr val="FFFFFF"/>
                </a:solidFill>
              </a:rPr>
              <a:t>The radar is not capable of tracking both vehicles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310881-C698-C378-25FC-5082758A9B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8" r="8046"/>
          <a:stretch/>
        </p:blipFill>
        <p:spPr>
          <a:xfrm>
            <a:off x="4241450" y="3306497"/>
            <a:ext cx="7405606" cy="2534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94B62-D9D8-E81B-B97F-9367B30D2B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5" r="5742"/>
          <a:stretch/>
        </p:blipFill>
        <p:spPr>
          <a:xfrm>
            <a:off x="4241830" y="723942"/>
            <a:ext cx="7710638" cy="2333595"/>
          </a:xfrm>
          <a:prstGeom prst="rect">
            <a:avLst/>
          </a:prstGeom>
        </p:spPr>
      </p:pic>
      <p:pic>
        <p:nvPicPr>
          <p:cNvPr id="3" name="ObjectIdentification2">
            <a:hlinkClick r:id="" action="ppaction://media"/>
            <a:extLst>
              <a:ext uri="{FF2B5EF4-FFF2-40B4-BE49-F238E27FC236}">
                <a16:creationId xmlns:a16="http://schemas.microsoft.com/office/drawing/2014/main" id="{88926067-8096-0836-8E2B-6DB82EAC02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08786" y="584129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33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3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3A18DD-DE88-D986-760F-2F4C37BF0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>
            <a:normAutofit/>
          </a:bodyPr>
          <a:lstStyle/>
          <a:p>
            <a:r>
              <a:rPr lang="en-ZA" sz="2400">
                <a:solidFill>
                  <a:srgbClr val="FFFFFF"/>
                </a:solidFill>
              </a:rPr>
              <a:t>Antenna Sidelobes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5CE96-1D91-F041-F786-25C36F9DA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10" y="2052084"/>
            <a:ext cx="3033249" cy="3856229"/>
          </a:xfrm>
        </p:spPr>
        <p:txBody>
          <a:bodyPr anchor="t">
            <a:normAutofit/>
          </a:bodyPr>
          <a:lstStyle/>
          <a:p>
            <a:r>
              <a:rPr lang="en-ZA" dirty="0">
                <a:solidFill>
                  <a:srgbClr val="FFFFFF"/>
                </a:solidFill>
              </a:rPr>
              <a:t>The radiation pattern of the radar antenna mainly determines the angle at which a vehicle will be measured</a:t>
            </a:r>
          </a:p>
          <a:p>
            <a:r>
              <a:rPr lang="en-ZA" dirty="0">
                <a:solidFill>
                  <a:srgbClr val="FFFFFF"/>
                </a:solidFill>
              </a:rPr>
              <a:t>The operator/installer should be aware of how the radiation pattern looks otherwise the radar might measure unintended vehicles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CE588C-6A6A-9B30-8CBD-EFCE6FA59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487" y="856973"/>
            <a:ext cx="3703320" cy="3187473"/>
          </a:xfrm>
          <a:prstGeom prst="rect">
            <a:avLst/>
          </a:prstGeom>
        </p:spPr>
      </p:pic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AA6B1BA-C5AD-DEA2-46F1-7E7634B0A8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2150345"/>
              </p:ext>
            </p:extLst>
          </p:nvPr>
        </p:nvGraphicFramePr>
        <p:xfrm>
          <a:off x="4472453" y="4263667"/>
          <a:ext cx="7139388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9796">
                  <a:extLst>
                    <a:ext uri="{9D8B030D-6E8A-4147-A177-3AD203B41FA5}">
                      <a16:colId xmlns:a16="http://schemas.microsoft.com/office/drawing/2014/main" val="3111350433"/>
                    </a:ext>
                  </a:extLst>
                </a:gridCol>
                <a:gridCol w="2379796">
                  <a:extLst>
                    <a:ext uri="{9D8B030D-6E8A-4147-A177-3AD203B41FA5}">
                      <a16:colId xmlns:a16="http://schemas.microsoft.com/office/drawing/2014/main" val="131012851"/>
                    </a:ext>
                  </a:extLst>
                </a:gridCol>
                <a:gridCol w="2379796">
                  <a:extLst>
                    <a:ext uri="{9D8B030D-6E8A-4147-A177-3AD203B41FA5}">
                      <a16:colId xmlns:a16="http://schemas.microsoft.com/office/drawing/2014/main" val="1947577053"/>
                    </a:ext>
                  </a:extLst>
                </a:gridCol>
              </a:tblGrid>
              <a:tr h="279648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Degrees West of North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HB100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Horn Antenna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865601"/>
                  </a:ext>
                </a:extLst>
              </a:tr>
              <a:tr h="279648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0</a:t>
                      </a:r>
                      <a:r>
                        <a:rPr lang="en-ZA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°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85m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29956"/>
                  </a:ext>
                </a:extLst>
              </a:tr>
              <a:tr h="279648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30</a:t>
                      </a:r>
                      <a:r>
                        <a:rPr lang="en-ZA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°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52m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32m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185668"/>
                  </a:ext>
                </a:extLst>
              </a:tr>
              <a:tr h="279648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60</a:t>
                      </a:r>
                      <a:r>
                        <a:rPr lang="en-ZA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°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739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6125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E7A62-3617-6139-A096-912A2A85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Multipath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D17B2-9717-A1FE-2C68-55040BE17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18" y="1903405"/>
            <a:ext cx="11029615" cy="1685183"/>
          </a:xfrm>
        </p:spPr>
        <p:txBody>
          <a:bodyPr>
            <a:normAutofit/>
          </a:bodyPr>
          <a:lstStyle/>
          <a:p>
            <a:r>
              <a:rPr lang="en-ZA" dirty="0"/>
              <a:t>Signals are capable of reflecting against metal surfaces</a:t>
            </a:r>
          </a:p>
          <a:p>
            <a:r>
              <a:rPr lang="en-ZA" dirty="0"/>
              <a:t>This can mean a vehicle is measured from behind the radar if the signal reflects from a metal surface</a:t>
            </a:r>
          </a:p>
          <a:p>
            <a:r>
              <a:rPr lang="en-ZA" dirty="0"/>
              <a:t>The setup below was used to demonstrate a signal reflecting against a billboard and measuring the vehicle when it is still behind the radar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51919-FC9C-41A0-276E-6D8639195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3690980"/>
            <a:ext cx="10988858" cy="258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0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FE4A0-754E-C5AD-8185-7029ABB5C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15" y="712438"/>
            <a:ext cx="3385744" cy="593917"/>
          </a:xfrm>
        </p:spPr>
        <p:txBody>
          <a:bodyPr>
            <a:normAutofit/>
          </a:bodyPr>
          <a:lstStyle/>
          <a:p>
            <a:r>
              <a:rPr lang="en-ZA" sz="2200" dirty="0">
                <a:solidFill>
                  <a:srgbClr val="FFFFFF"/>
                </a:solidFill>
              </a:rPr>
              <a:t>multipath reflection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47190F5-C9E0-CB0D-0B6D-E8C38F0D7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490" y="1816952"/>
            <a:ext cx="3033249" cy="3856229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The 4.1s timestamp on the spectrogram is when the vehicle passes the radar from behind</a:t>
            </a:r>
          </a:p>
          <a:p>
            <a:r>
              <a:rPr lang="en-US" sz="1600" dirty="0">
                <a:solidFill>
                  <a:srgbClr val="FFFFFF"/>
                </a:solidFill>
              </a:rPr>
              <a:t>The spectrogram shows a faint line measured before the 4s timestamp</a:t>
            </a:r>
          </a:p>
          <a:p>
            <a:r>
              <a:rPr lang="en-US" sz="1600" dirty="0">
                <a:solidFill>
                  <a:srgbClr val="FFFFFF"/>
                </a:solidFill>
              </a:rPr>
              <a:t>The speed graph supports this indicating a tracked vehicle is measured as early as 0.2s into the measurement</a:t>
            </a:r>
          </a:p>
          <a:p>
            <a:r>
              <a:rPr lang="en-US" sz="1600" dirty="0">
                <a:solidFill>
                  <a:srgbClr val="FFFFFF"/>
                </a:solidFill>
              </a:rPr>
              <a:t>The vehicle is measured as far as 35m behind the radar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E98602-BBC1-8717-E941-9582B860CD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" r="5793"/>
          <a:stretch/>
        </p:blipFill>
        <p:spPr>
          <a:xfrm>
            <a:off x="4344011" y="614407"/>
            <a:ext cx="7503637" cy="2663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F4DF6D-B7F3-DCE7-4E4B-2B1F76C2DF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4" r="7677"/>
          <a:stretch/>
        </p:blipFill>
        <p:spPr>
          <a:xfrm>
            <a:off x="4344011" y="3580044"/>
            <a:ext cx="7503637" cy="2532773"/>
          </a:xfrm>
          <a:prstGeom prst="rect">
            <a:avLst/>
          </a:prstGeom>
        </p:spPr>
      </p:pic>
      <p:pic>
        <p:nvPicPr>
          <p:cNvPr id="3" name="multipathHORN">
            <a:hlinkClick r:id="" action="ppaction://media"/>
            <a:extLst>
              <a:ext uri="{FF2B5EF4-FFF2-40B4-BE49-F238E27FC236}">
                <a16:creationId xmlns:a16="http://schemas.microsoft.com/office/drawing/2014/main" id="{950C62FB-8E20-765B-5D36-019DBE197F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04637" y="586913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63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6008B-6E41-6D09-FEF9-DC4D70A29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>
            <a:normAutofit/>
          </a:bodyPr>
          <a:lstStyle/>
          <a:p>
            <a:r>
              <a:rPr lang="en-ZA" sz="2400">
                <a:solidFill>
                  <a:srgbClr val="FFFFFF"/>
                </a:solidFill>
              </a:rPr>
              <a:t>Receiver saturation</a:t>
            </a:r>
          </a:p>
        </p:txBody>
      </p:sp>
      <p:grpSp>
        <p:nvGrpSpPr>
          <p:cNvPr id="34" name="Group 13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15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78715-7424-73CF-02FF-689E6C6E3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10" y="2052084"/>
            <a:ext cx="3033249" cy="3856229"/>
          </a:xfrm>
        </p:spPr>
        <p:txBody>
          <a:bodyPr anchor="t">
            <a:normAutofit/>
          </a:bodyPr>
          <a:lstStyle/>
          <a:p>
            <a:r>
              <a:rPr lang="en-ZA" sz="1600" dirty="0">
                <a:solidFill>
                  <a:srgbClr val="FFFFFF"/>
                </a:solidFill>
              </a:rPr>
              <a:t>The receiver of the radar is prone to over saturate and cause harmonics, this is due to the mixer</a:t>
            </a:r>
          </a:p>
          <a:p>
            <a:r>
              <a:rPr lang="en-ZA" sz="1600" dirty="0">
                <a:solidFill>
                  <a:srgbClr val="FFFFFF"/>
                </a:solidFill>
              </a:rPr>
              <a:t>The most prone harmonics is the 2</a:t>
            </a:r>
            <a:r>
              <a:rPr lang="en-ZA" sz="1600" baseline="30000" dirty="0">
                <a:solidFill>
                  <a:srgbClr val="FFFFFF"/>
                </a:solidFill>
              </a:rPr>
              <a:t>nd</a:t>
            </a:r>
            <a:r>
              <a:rPr lang="en-ZA" sz="1600" dirty="0">
                <a:solidFill>
                  <a:srgbClr val="FFFFFF"/>
                </a:solidFill>
              </a:rPr>
              <a:t> and 3</a:t>
            </a:r>
            <a:r>
              <a:rPr lang="en-ZA" sz="1600" baseline="30000" dirty="0">
                <a:solidFill>
                  <a:srgbClr val="FFFFFF"/>
                </a:solidFill>
              </a:rPr>
              <a:t>rd</a:t>
            </a:r>
            <a:r>
              <a:rPr lang="en-ZA" sz="1600" dirty="0">
                <a:solidFill>
                  <a:srgbClr val="FFFFFF"/>
                </a:solidFill>
              </a:rPr>
              <a:t> harmonics but in some cases more harmonics is present</a:t>
            </a:r>
          </a:p>
          <a:p>
            <a:r>
              <a:rPr lang="en-ZA" sz="1600" dirty="0">
                <a:solidFill>
                  <a:srgbClr val="FFFFFF"/>
                </a:solidFill>
              </a:rPr>
              <a:t>The spectrogram indicates the result of 2</a:t>
            </a:r>
            <a:r>
              <a:rPr lang="en-ZA" sz="1600" baseline="30000" dirty="0">
                <a:solidFill>
                  <a:srgbClr val="FFFFFF"/>
                </a:solidFill>
              </a:rPr>
              <a:t>nd</a:t>
            </a:r>
            <a:r>
              <a:rPr lang="en-ZA" sz="1600" dirty="0">
                <a:solidFill>
                  <a:srgbClr val="FFFFFF"/>
                </a:solidFill>
              </a:rPr>
              <a:t> and 3</a:t>
            </a:r>
            <a:r>
              <a:rPr lang="en-ZA" sz="1600" baseline="30000" dirty="0">
                <a:solidFill>
                  <a:srgbClr val="FFFFFF"/>
                </a:solidFill>
              </a:rPr>
              <a:t>rd</a:t>
            </a:r>
            <a:r>
              <a:rPr lang="en-ZA" sz="1600" dirty="0">
                <a:solidFill>
                  <a:srgbClr val="FFFFFF"/>
                </a:solidFill>
              </a:rPr>
              <a:t> harmonics that are measured</a:t>
            </a:r>
          </a:p>
          <a:p>
            <a:pPr marL="0" indent="0">
              <a:buNone/>
            </a:pPr>
            <a:endParaRPr lang="en-ZA" sz="1600" dirty="0">
              <a:solidFill>
                <a:srgbClr val="FFFFFF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C068AD4-4602-6416-9C2B-A4266AF647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78" t="5104" r="6780"/>
          <a:stretch/>
        </p:blipFill>
        <p:spPr>
          <a:xfrm>
            <a:off x="5748527" y="614407"/>
            <a:ext cx="4145280" cy="3124617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D7D63A4-D646-6744-C4D1-3A160B9E59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4" r="5090"/>
          <a:stretch/>
        </p:blipFill>
        <p:spPr>
          <a:xfrm>
            <a:off x="4592231" y="3739024"/>
            <a:ext cx="7397836" cy="297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63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EB260-4A96-A160-4465-9909F786C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593917"/>
          </a:xfrm>
        </p:spPr>
        <p:txBody>
          <a:bodyPr>
            <a:normAutofit/>
          </a:bodyPr>
          <a:lstStyle/>
          <a:p>
            <a:r>
              <a:rPr lang="en-ZA" sz="2200" dirty="0">
                <a:solidFill>
                  <a:srgbClr val="FFFFFF"/>
                </a:solidFill>
              </a:rPr>
              <a:t>receiver saturation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C395F9-56D7-88B4-D958-CFB1EA8BA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07" y="1634116"/>
            <a:ext cx="3033249" cy="4236305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If the radar is placed alongside a two-lane road</a:t>
            </a:r>
          </a:p>
          <a:p>
            <a:r>
              <a:rPr lang="en-US" sz="1600" dirty="0">
                <a:solidFill>
                  <a:srgbClr val="FFFFFF"/>
                </a:solidFill>
              </a:rPr>
              <a:t>A car passing behind the radar causes saturation and blinds the radar to any measurement</a:t>
            </a:r>
          </a:p>
          <a:p>
            <a:r>
              <a:rPr lang="en-US" sz="1600" dirty="0">
                <a:solidFill>
                  <a:srgbClr val="FFFFFF"/>
                </a:solidFill>
              </a:rPr>
              <a:t>The spectrogram illustrates this, where a vehicle is measured until a vehicle passes behind the radar which blinds the radar for 0.5s</a:t>
            </a:r>
          </a:p>
          <a:p>
            <a:r>
              <a:rPr lang="en-US" sz="1600" dirty="0">
                <a:solidFill>
                  <a:srgbClr val="FFFFFF"/>
                </a:solidFill>
              </a:rPr>
              <a:t>The radar then tracks the second vehicle where the originally tracked vehicle goes untracked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51080F-48FB-159A-4F7F-79AFCD2ADC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7" r="5055"/>
          <a:stretch/>
        </p:blipFill>
        <p:spPr>
          <a:xfrm>
            <a:off x="4561469" y="987579"/>
            <a:ext cx="7419321" cy="23796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8DDA33-3616-3ADA-E35E-2CE186F9E4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2" r="7253"/>
          <a:stretch/>
        </p:blipFill>
        <p:spPr>
          <a:xfrm>
            <a:off x="4646700" y="3551970"/>
            <a:ext cx="6790893" cy="23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75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7B19F-DA74-FA4C-120F-BE7A1079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Results of Receiver Saturation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4532D0A-D4F9-241A-F6E4-C0D4FF677A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4" r="5090"/>
          <a:stretch/>
        </p:blipFill>
        <p:spPr>
          <a:xfrm>
            <a:off x="906473" y="1976618"/>
            <a:ext cx="10379053" cy="417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77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D91C1-689E-0F45-1088-C2C6FD00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3B5D4-4A0C-3324-7B0E-2D3B5507D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94178"/>
          </a:xfrm>
        </p:spPr>
        <p:txBody>
          <a:bodyPr>
            <a:normAutofit/>
          </a:bodyPr>
          <a:lstStyle/>
          <a:p>
            <a:r>
              <a:rPr lang="en-ZA" sz="2400" dirty="0"/>
              <a:t>The operation laws fail to take into account the following limitations:</a:t>
            </a:r>
          </a:p>
          <a:p>
            <a:pPr lvl="1"/>
            <a:r>
              <a:rPr lang="en-ZA" sz="2000" dirty="0"/>
              <a:t>The cosine error and the radar being limited to only one lane</a:t>
            </a:r>
          </a:p>
          <a:p>
            <a:pPr lvl="1"/>
            <a:r>
              <a:rPr lang="en-ZA" sz="2000" dirty="0"/>
              <a:t>The vastly varying size of RCS in vehicles</a:t>
            </a:r>
          </a:p>
          <a:p>
            <a:pPr lvl="1"/>
            <a:r>
              <a:rPr lang="en-ZA" sz="2000" dirty="0"/>
              <a:t>Radar Receiver Saturation </a:t>
            </a:r>
          </a:p>
          <a:p>
            <a:pPr lvl="1"/>
            <a:r>
              <a:rPr lang="en-ZA" sz="2000" dirty="0"/>
              <a:t>The effect of antenna sidelobes and how they impact a radars capability to measure a vehicles speed</a:t>
            </a:r>
          </a:p>
          <a:p>
            <a:pPr lvl="1"/>
            <a:r>
              <a:rPr lang="en-ZA" sz="2000" dirty="0"/>
              <a:t>The radars inability to associate signals with vehicles</a:t>
            </a:r>
          </a:p>
          <a:p>
            <a:r>
              <a:rPr lang="en-ZA" sz="2400" dirty="0"/>
              <a:t>Stricter operation laws are proposed or different methods of measuring a vehicles speed, like a FMCW Doppler radar</a:t>
            </a:r>
          </a:p>
        </p:txBody>
      </p:sp>
    </p:spTree>
    <p:extLst>
      <p:ext uri="{BB962C8B-B14F-4D97-AF65-F5344CB8AC3E}">
        <p14:creationId xmlns:p14="http://schemas.microsoft.com/office/powerpoint/2010/main" val="209155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3B5F2-C66D-3419-3EB7-D753548B7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>
            <a:normAutofit/>
          </a:bodyPr>
          <a:lstStyle/>
          <a:p>
            <a:r>
              <a:rPr lang="en-ZA" sz="2400" dirty="0">
                <a:solidFill>
                  <a:srgbClr val="FFFFFF"/>
                </a:solidFill>
              </a:rPr>
              <a:t>A Basic Radar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5A78409-0565-DAFF-82BA-F174A72F0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48" b="11673"/>
          <a:stretch/>
        </p:blipFill>
        <p:spPr>
          <a:xfrm>
            <a:off x="4754588" y="857980"/>
            <a:ext cx="6741425" cy="2388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7678424-EF0E-FB82-74E9-D2C78BB7CF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95516" y="4217459"/>
                <a:ext cx="3848315" cy="14256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62500" lnSpcReduction="20000"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2" panose="05020102010507070707" pitchFamily="18" charset="2"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ZA" sz="4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4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ZA" sz="4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ZA" sz="4400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ZA" sz="4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ZA" sz="4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ZA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ZA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ZA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ZA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ZA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ZA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ZA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ZA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ZA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ZA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(4</m:t>
                                    </m:r>
                                    <m:r>
                                      <a:rPr lang="en-ZA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ZA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ZA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ZA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ZA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ZA" sz="4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ZA" sz="4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ZA" sz="4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endParaRPr lang="en-ZA" sz="3600" dirty="0">
                  <a:solidFill>
                    <a:schemeClr val="bg1"/>
                  </a:solidFill>
                </a:endParaRPr>
              </a:p>
              <a:p>
                <a:endParaRPr lang="en-ZA" sz="3600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2" panose="05020102010507070707" pitchFamily="18" charset="2"/>
                  <a:buNone/>
                </a:pPr>
                <a:endParaRPr lang="en-Z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7678424-EF0E-FB82-74E9-D2C78BB7C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516" y="4217459"/>
                <a:ext cx="3848315" cy="1425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8">
                <a:extLst>
                  <a:ext uri="{FF2B5EF4-FFF2-40B4-BE49-F238E27FC236}">
                    <a16:creationId xmlns:a16="http://schemas.microsoft.com/office/drawing/2014/main" id="{6DD6ECDE-998A-40EA-F996-261927C1B2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4110" y="2052084"/>
                <a:ext cx="3033249" cy="385622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000" b="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ZA" sz="2000" b="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 = Transmit Power</a:t>
                </a:r>
              </a:p>
              <a:p>
                <a:r>
                  <a:rPr lang="en-US" sz="2000" i="1" dirty="0">
                    <a:solidFill>
                      <a:srgbClr val="FFFFFF"/>
                    </a:solidFill>
                  </a:rPr>
                  <a:t>G </a:t>
                </a:r>
                <a:r>
                  <a:rPr lang="en-US" sz="2000" dirty="0">
                    <a:solidFill>
                      <a:srgbClr val="FFFFFF"/>
                    </a:solidFill>
                  </a:rPr>
                  <a:t> = Antenna Gain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ZA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 = Portion of Reflected Echo captured</a:t>
                </a:r>
              </a:p>
              <a:p>
                <a14:m>
                  <m:oMath xmlns:m="http://schemas.openxmlformats.org/officeDocument/2006/math">
                    <m:r>
                      <a:rPr lang="en-ZA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= Radar Cross Section(RCS)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ZA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= Minimum detectable Signal</a:t>
                </a: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8">
                <a:extLst>
                  <a:ext uri="{FF2B5EF4-FFF2-40B4-BE49-F238E27FC236}">
                    <a16:creationId xmlns:a16="http://schemas.microsoft.com/office/drawing/2014/main" id="{6DD6ECDE-998A-40EA-F996-261927C1B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10" y="2052084"/>
                <a:ext cx="3033249" cy="3856229"/>
              </a:xfrm>
              <a:prstGeom prst="rect">
                <a:avLst/>
              </a:prstGeom>
              <a:blipFill>
                <a:blip r:embed="rId5"/>
                <a:stretch>
                  <a:fillRect l="-1004" t="-949" r="-1205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238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8899-5475-621F-E02D-01CA1493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Doppler effect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7CE61-ED19-7896-3231-6840E075D875}"/>
              </a:ext>
            </a:extLst>
          </p:cNvPr>
          <p:cNvSpPr txBox="1"/>
          <p:nvPr/>
        </p:nvSpPr>
        <p:spPr>
          <a:xfrm>
            <a:off x="3205843" y="615584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>
                <a:solidFill>
                  <a:schemeClr val="bg1">
                    <a:lumMod val="85000"/>
                  </a:schemeClr>
                </a:solidFill>
              </a:rPr>
              <a:t>https://www.youtube.com/watch?v=ZRGg7e9b5wY</a:t>
            </a:r>
          </a:p>
        </p:txBody>
      </p:sp>
      <p:pic>
        <p:nvPicPr>
          <p:cNvPr id="4" name="Online Media 2" title="Doppler Effect Animation">
            <a:hlinkClick r:id="" action="ppaction://media"/>
            <a:extLst>
              <a:ext uri="{FF2B5EF4-FFF2-40B4-BE49-F238E27FC236}">
                <a16:creationId xmlns:a16="http://schemas.microsoft.com/office/drawing/2014/main" id="{DAE7668C-83BB-957B-4051-E34BB1FC38B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48461" y="1814410"/>
            <a:ext cx="6741721" cy="424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3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3B5F2-C66D-3419-3EB7-D753548B7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81" y="724591"/>
            <a:ext cx="3171905" cy="569611"/>
          </a:xfrm>
        </p:spPr>
        <p:txBody>
          <a:bodyPr>
            <a:normAutofit/>
          </a:bodyPr>
          <a:lstStyle/>
          <a:p>
            <a:r>
              <a:rPr lang="en-ZA" sz="2400" dirty="0">
                <a:solidFill>
                  <a:schemeClr val="tx1"/>
                </a:solidFill>
              </a:rPr>
              <a:t>CW Doppler Radar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0357565-58BC-7101-986D-0C12E36B4B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36840" y="3420293"/>
                <a:ext cx="3033249" cy="3856229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ZA" sz="16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6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ZA" sz="16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ZA" sz="1600" dirty="0">
                    <a:solidFill>
                      <a:srgbClr val="FFFFFF"/>
                    </a:solidFill>
                  </a:rPr>
                  <a:t>=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ZA" sz="16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ZA" sz="16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ZA" sz="16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1600" b="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ZA" sz="1600" b="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ZA" sz="16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ZA" sz="16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ZA" sz="16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1600" b="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ZA" sz="1600" b="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ZA" sz="16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ZA" sz="16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ZA" sz="16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ZA" sz="16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(4</m:t>
                                </m:r>
                                <m:r>
                                  <a:rPr lang="en-ZA" sz="16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ZA" sz="16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ZA" sz="16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ZA" sz="16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1600" b="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ZA" sz="1600" b="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den>
                        </m:f>
                        <m:r>
                          <a:rPr lang="en-ZA" sz="16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ZA" sz="16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ZA" sz="16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ZA" sz="16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endParaRPr lang="en-ZA" sz="1600" dirty="0">
                  <a:solidFill>
                    <a:srgbClr val="FFFFFF"/>
                  </a:solidFill>
                </a:endParaRPr>
              </a:p>
              <a:p>
                <a:endParaRPr lang="en-ZA" sz="1600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endParaRPr lang="en-ZA" sz="16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0357565-58BC-7101-986D-0C12E36B4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6840" y="3420293"/>
                <a:ext cx="3033249" cy="385622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6DD6ECDE-998A-40EA-F996-261927C1B24B}"/>
              </a:ext>
            </a:extLst>
          </p:cNvPr>
          <p:cNvSpPr txBox="1">
            <a:spLocks/>
          </p:cNvSpPr>
          <p:nvPr/>
        </p:nvSpPr>
        <p:spPr>
          <a:xfrm>
            <a:off x="835314" y="2258598"/>
            <a:ext cx="3033249" cy="3856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dirty="0"/>
              <a:t>X – band radar: 1km\h = 19.49 Hz frequency shift</a:t>
            </a:r>
          </a:p>
          <a:p>
            <a:r>
              <a:rPr lang="en-ZA" sz="1600" dirty="0"/>
              <a:t>Frequency Resolution is the ability of a radar to distinguish between two objects travelling at different speeds but at the same distance from the radar</a:t>
            </a:r>
          </a:p>
          <a:p>
            <a:r>
              <a:rPr lang="en-ZA" sz="1600" dirty="0"/>
              <a:t>Range Resolution is the ability of a radar to distinguish between two or more targets on the same bearing, but at different ranges</a:t>
            </a:r>
          </a:p>
          <a:p>
            <a:endParaRPr lang="en-ZA" sz="1600" dirty="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2D44F0E9-D261-A695-6F71-F2B368DF8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523" t="4662" r="18142" b="47950"/>
          <a:stretch/>
        </p:blipFill>
        <p:spPr>
          <a:xfrm>
            <a:off x="4914725" y="614407"/>
            <a:ext cx="6943025" cy="37927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A00197-B6DF-4DC6-9281-AE8457819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756" y="4326633"/>
            <a:ext cx="3515973" cy="20435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E89F97-2B32-B4B0-DD66-32ECCEBFDCA8}"/>
                  </a:ext>
                </a:extLst>
              </p:cNvPr>
              <p:cNvSpPr txBox="1"/>
              <p:nvPr/>
            </p:nvSpPr>
            <p:spPr>
              <a:xfrm>
                <a:off x="1183220" y="1528295"/>
                <a:ext cx="2195026" cy="618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𝑓𝑑</m:t>
                      </m:r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𝑣𝑓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ₒ</m:t>
                          </m:r>
                        </m:num>
                        <m:den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E89F97-2B32-B4B0-DD66-32ECCEBFD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220" y="1528295"/>
                <a:ext cx="2195026" cy="6189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489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39565-E218-3E9A-ABA2-B7B72A23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Designed CW Doppler Radar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A9C32-21EA-7802-FABB-A3FD07AF1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857375"/>
            <a:ext cx="9551672" cy="47758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DBA4F7-E275-BDE6-8066-9BA0A26F1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273" y="3480802"/>
            <a:ext cx="2290090" cy="1720050"/>
          </a:xfrm>
          <a:prstGeom prst="rect">
            <a:avLst/>
          </a:prstGeom>
        </p:spPr>
      </p:pic>
      <p:pic>
        <p:nvPicPr>
          <p:cNvPr id="13" name="Picture 12" descr="A picture containing wall, indoor, floor, appliance&#10;&#10;Description automatically generated">
            <a:extLst>
              <a:ext uri="{FF2B5EF4-FFF2-40B4-BE49-F238E27FC236}">
                <a16:creationId xmlns:a16="http://schemas.microsoft.com/office/drawing/2014/main" id="{C2C16FB4-F3E3-E96A-4A12-A0E7E516DF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19028" r="50000" b="58055"/>
          <a:stretch/>
        </p:blipFill>
        <p:spPr>
          <a:xfrm>
            <a:off x="202627" y="2352674"/>
            <a:ext cx="1856509" cy="12763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6F8FC1-15E4-7374-B2B1-9C5DA57EC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569" y="4905375"/>
            <a:ext cx="1611989" cy="113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1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A4255-D1E7-FAD0-1575-F0A259A47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Lowpass filter, Amplifier &amp; clipper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352CB4-7A05-ABC7-D837-F55D2F9D8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666" y="2257417"/>
            <a:ext cx="3104117" cy="1471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73A1F9-327E-CBBC-06C5-CB539E0AE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410"/>
          <a:stretch/>
        </p:blipFill>
        <p:spPr>
          <a:xfrm>
            <a:off x="678389" y="4858282"/>
            <a:ext cx="2909719" cy="1363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E85F25-68DB-31BA-F339-66C6DAFDB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16" y="2229107"/>
            <a:ext cx="2105612" cy="1941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CC6D3F-E84F-9213-8616-885824FE1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831" y="4354884"/>
            <a:ext cx="2624338" cy="1711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C5751A-307E-8676-EA6A-5801DCF5E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0277" y="2257417"/>
            <a:ext cx="3956562" cy="1711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DE37F-2DB0-ED6F-7DBB-9BEC922C6D66}"/>
              </a:ext>
            </a:extLst>
          </p:cNvPr>
          <p:cNvSpPr txBox="1"/>
          <p:nvPr/>
        </p:nvSpPr>
        <p:spPr>
          <a:xfrm>
            <a:off x="1832275" y="1850914"/>
            <a:ext cx="93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Filter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8DA1E1-015F-353A-02A5-0368913ADF5A}"/>
              </a:ext>
            </a:extLst>
          </p:cNvPr>
          <p:cNvSpPr txBox="1"/>
          <p:nvPr/>
        </p:nvSpPr>
        <p:spPr>
          <a:xfrm>
            <a:off x="1729077" y="4412304"/>
            <a:ext cx="93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Clipper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6C755-EF63-D119-515C-C7B26A609861}"/>
              </a:ext>
            </a:extLst>
          </p:cNvPr>
          <p:cNvSpPr txBox="1"/>
          <p:nvPr/>
        </p:nvSpPr>
        <p:spPr>
          <a:xfrm>
            <a:off x="6879103" y="1842852"/>
            <a:ext cx="105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CB8BB5-B185-ADAA-422C-6C1E36BB86FB}"/>
                  </a:ext>
                </a:extLst>
              </p:cNvPr>
              <p:cNvSpPr txBox="1"/>
              <p:nvPr/>
            </p:nvSpPr>
            <p:spPr>
              <a:xfrm>
                <a:off x="8094192" y="4170218"/>
                <a:ext cx="2368731" cy="4841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ZA" dirty="0"/>
                  <a:t>Vout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Z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ZA" dirty="0"/>
                  <a:t> x (Vb – Va)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CB8BB5-B185-ADAA-422C-6C1E36BB8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192" y="4170218"/>
                <a:ext cx="2368731" cy="484172"/>
              </a:xfrm>
              <a:prstGeom prst="rect">
                <a:avLst/>
              </a:prstGeom>
              <a:blipFill>
                <a:blip r:embed="rId7"/>
                <a:stretch>
                  <a:fillRect l="-2320" b="-625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9D4017-B3A7-6B00-D54F-B1307460FE16}"/>
              </a:ext>
            </a:extLst>
          </p:cNvPr>
          <p:cNvCxnSpPr>
            <a:cxnSpLocks/>
          </p:cNvCxnSpPr>
          <p:nvPr/>
        </p:nvCxnSpPr>
        <p:spPr>
          <a:xfrm flipV="1">
            <a:off x="4319451" y="1715956"/>
            <a:ext cx="0" cy="51420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D34BC4-C5FC-999A-D9EC-827D19B9EE39}"/>
              </a:ext>
            </a:extLst>
          </p:cNvPr>
          <p:cNvCxnSpPr/>
          <p:nvPr/>
        </p:nvCxnSpPr>
        <p:spPr>
          <a:xfrm>
            <a:off x="0" y="3968629"/>
            <a:ext cx="431945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314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C58E81-3FFB-6B64-C0B9-80B7668B2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>
            <a:normAutofit/>
          </a:bodyPr>
          <a:lstStyle/>
          <a:p>
            <a:r>
              <a:rPr lang="en-ZA" sz="2400" dirty="0">
                <a:solidFill>
                  <a:srgbClr val="FFFFFF"/>
                </a:solidFill>
              </a:rPr>
              <a:t>Hb100 sensor &amp; Waveguide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D3678D9-E3E8-62B0-CA9B-EB696DD5BB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4110" y="2052084"/>
                <a:ext cx="3033249" cy="3856229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1600" dirty="0">
                    <a:solidFill>
                      <a:srgbClr val="FFFFFF"/>
                    </a:solidFill>
                  </a:rPr>
                  <a:t>The HB100 sensor contains an oscillator, mixer, transmit antenna and receive antenna</a:t>
                </a:r>
              </a:p>
              <a:p>
                <a:r>
                  <a:rPr lang="en-ZA" sz="1600" dirty="0">
                    <a:solidFill>
                      <a:srgbClr val="FFFFFF"/>
                    </a:solidFill>
                  </a:rPr>
                  <a:t>A waveguide was designed for each patch to feed into the horn antenna</a:t>
                </a:r>
              </a:p>
              <a:p>
                <a:r>
                  <a:rPr lang="en-ZA" sz="1600" dirty="0">
                    <a:solidFill>
                      <a:srgbClr val="FFFFFF"/>
                    </a:solidFill>
                  </a:rPr>
                  <a:t>Each waveguide was designed to only allow TE</a:t>
                </a:r>
                <a:r>
                  <a:rPr lang="en-ZA" sz="1600" dirty="0">
                    <a:solidFill>
                      <a:srgbClr val="FFFF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₁₀ </a:t>
                </a:r>
                <a:r>
                  <a:rPr lang="en-ZA" sz="1600" dirty="0">
                    <a:solidFill>
                      <a:srgbClr val="FFFFFF"/>
                    </a:solidFill>
                  </a:rPr>
                  <a:t>modes, fc</a:t>
                </a:r>
                <a:r>
                  <a:rPr lang="en-ZA" sz="1600" dirty="0">
                    <a:solidFill>
                      <a:srgbClr val="FFFF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₁₀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ZA" sz="16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ZA" sz="16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ZA" sz="16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  <m:r>
                          <a:rPr lang="en-ZA" sz="16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ZA" sz="1600" dirty="0">
                    <a:solidFill>
                      <a:srgbClr val="FFFFFF"/>
                    </a:solidFill>
                  </a:rPr>
                  <a:t> , a &gt; b</a:t>
                </a:r>
              </a:p>
              <a:p>
                <a:r>
                  <a:rPr lang="en-ZA" sz="1600" dirty="0">
                    <a:solidFill>
                      <a:srgbClr val="FFFFFF"/>
                    </a:solidFill>
                  </a:rPr>
                  <a:t>The HB100 sensor will fits inside the back of the waveguide</a:t>
                </a:r>
              </a:p>
              <a:p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D3678D9-E3E8-62B0-CA9B-EB696DD5BB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4110" y="2052084"/>
                <a:ext cx="3033249" cy="3856229"/>
              </a:xfrm>
              <a:blipFill>
                <a:blip r:embed="rId2"/>
                <a:stretch>
                  <a:fillRect l="-402" t="-475" r="-261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2AAB37-AD72-B7DB-7598-A2C5E2C20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215" y="768953"/>
            <a:ext cx="5180657" cy="2687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7AB187-2AE9-E0A1-EE5A-4A300CD5A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249" y="3871350"/>
            <a:ext cx="4952475" cy="22176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A46A46-319F-AECA-85C6-FA310ABC7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092" y="3926179"/>
            <a:ext cx="2725881" cy="257231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F39728-F7C0-6701-1117-578B83CB114E}"/>
              </a:ext>
            </a:extLst>
          </p:cNvPr>
          <p:cNvCxnSpPr>
            <a:cxnSpLocks/>
          </p:cNvCxnSpPr>
          <p:nvPr/>
        </p:nvCxnSpPr>
        <p:spPr>
          <a:xfrm>
            <a:off x="4149854" y="3566669"/>
            <a:ext cx="80421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A509247-BD97-3114-8CC6-A810592EC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5297" y="716243"/>
            <a:ext cx="2498277" cy="246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20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79A26B8-6C4E-452B-ADD3-ED324A7AB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4167E1-E2B0-4192-8DA2-6967DDFF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560996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E185A-359B-9604-DBDA-1930CD75C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119" y="739549"/>
            <a:ext cx="4968489" cy="589068"/>
          </a:xfrm>
        </p:spPr>
        <p:txBody>
          <a:bodyPr>
            <a:normAutofit/>
          </a:bodyPr>
          <a:lstStyle/>
          <a:p>
            <a:r>
              <a:rPr lang="en-ZA" dirty="0">
                <a:solidFill>
                  <a:srgbClr val="FFFFFF"/>
                </a:solidFill>
              </a:rPr>
              <a:t>Horn antenna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3E4FEE-2E6A-44AB-B6BA-C1AD0CD6D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560581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17EB59-13B3-43DA-9B91-A7CC174A6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4318" y="457200"/>
            <a:ext cx="5600007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F986B-EB72-88F5-E499-B277786A4F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119" y="1459667"/>
                <a:ext cx="4947221" cy="1501267"/>
              </a:xfrm>
            </p:spPr>
            <p:txBody>
              <a:bodyPr>
                <a:normAutofit/>
              </a:bodyPr>
              <a:lstStyle/>
              <a:p>
                <a:r>
                  <a:rPr lang="en-ZA" dirty="0">
                    <a:solidFill>
                      <a:srgbClr val="FFFFFF"/>
                    </a:solidFill>
                  </a:rPr>
                  <a:t>The horn antenna was design using the equation:</a:t>
                </a:r>
              </a:p>
              <a:p>
                <a14:m>
                  <m:oMath xmlns:m="http://schemas.openxmlformats.org/officeDocument/2006/math">
                    <m:r>
                      <a:rPr lang="en-ZA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ZA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ZA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ZA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ZA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ZA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ZA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ZA" i="1" dirty="0">
                            <a:latin typeface="GreekC_IV25" panose="00000400000000000000" pitchFamily="2" charset="0"/>
                            <a:cs typeface="GreekC_IV25" panose="00000400000000000000" pitchFamily="2" charset="0"/>
                          </a:rPr>
                          <m:t>l</m:t>
                        </m:r>
                        <m:r>
                          <a:rPr lang="en-ZA" b="0" i="1" dirty="0" smtClean="0">
                            <a:latin typeface="Cambria Math" panose="02040503050406030204" pitchFamily="18" charset="0"/>
                            <a:cs typeface="GreekC_IV25" panose="00000400000000000000" pitchFamily="2" charset="0"/>
                          </a:rPr>
                          <m:t>𝑅</m:t>
                        </m:r>
                      </m:den>
                    </m:f>
                  </m:oMath>
                </a14:m>
                <a:endParaRPr lang="en-ZA" dirty="0">
                  <a:solidFill>
                    <a:srgbClr val="FFFFFF"/>
                  </a:solidFill>
                </a:endParaRPr>
              </a:p>
              <a:p>
                <a:endParaRPr lang="en-ZA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F986B-EB72-88F5-E499-B277786A4F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119" y="1459667"/>
                <a:ext cx="4947221" cy="1501267"/>
              </a:xfrm>
              <a:blipFill>
                <a:blip r:embed="rId2"/>
                <a:stretch>
                  <a:fillRect l="-493" t="-688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7F0EACF-8E76-777B-AB1A-4804FB816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43" y="3575746"/>
            <a:ext cx="3389092" cy="24120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8E0865-72EA-1BF5-D180-21E08AC61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658" y="502920"/>
            <a:ext cx="3135146" cy="2479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71E81-786D-2F96-44D3-09A0965FF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990" y="2874180"/>
            <a:ext cx="2882745" cy="3113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0F4F20-FC4D-F260-C9A7-1BA5771572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553" y="593211"/>
            <a:ext cx="2797698" cy="2739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926B86-2B63-D5B1-AA14-ED55C04112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6091" y="3525726"/>
            <a:ext cx="2523612" cy="24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8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38E83299450E4EA4F9AFBC1176161A" ma:contentTypeVersion="10" ma:contentTypeDescription="Create a new document." ma:contentTypeScope="" ma:versionID="9904d7e6e3d01f3360fdd4aea1195475">
  <xsd:schema xmlns:xsd="http://www.w3.org/2001/XMLSchema" xmlns:xs="http://www.w3.org/2001/XMLSchema" xmlns:p="http://schemas.microsoft.com/office/2006/metadata/properties" xmlns:ns3="5e1a25df-b648-43f3-ae33-0e4062d2df7c" xmlns:ns4="8c2546ce-b049-4d3c-a724-6a451eef2f7a" targetNamespace="http://schemas.microsoft.com/office/2006/metadata/properties" ma:root="true" ma:fieldsID="1ca2f3d9d34f253847b2c0c3465096a4" ns3:_="" ns4:_="">
    <xsd:import namespace="5e1a25df-b648-43f3-ae33-0e4062d2df7c"/>
    <xsd:import namespace="8c2546ce-b049-4d3c-a724-6a451eef2f7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1a25df-b648-43f3-ae33-0e4062d2df7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2546ce-b049-4d3c-a724-6a451eef2f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B3D7899-13C3-43DF-A950-78B5228CB4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006367-62DD-49DA-B761-88797C5C6E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1a25df-b648-43f3-ae33-0e4062d2df7c"/>
    <ds:schemaRef ds:uri="8c2546ce-b049-4d3c-a724-6a451eef2f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E3634CE-0BC3-42FE-9502-75FE048A72AA}">
  <ds:schemaRefs>
    <ds:schemaRef ds:uri="http://purl.org/dc/elements/1.1/"/>
    <ds:schemaRef ds:uri="http://schemas.microsoft.com/office/2006/metadata/properties"/>
    <ds:schemaRef ds:uri="8c2546ce-b049-4d3c-a724-6a451eef2f7a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5e1a25df-b648-43f3-ae33-0e4062d2df7c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2295</TotalTime>
  <Words>1272</Words>
  <Application>Microsoft Office PowerPoint</Application>
  <PresentationFormat>Widescreen</PresentationFormat>
  <Paragraphs>144</Paragraphs>
  <Slides>28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Calibri</vt:lpstr>
      <vt:lpstr>Cambria</vt:lpstr>
      <vt:lpstr>Cambria Math</vt:lpstr>
      <vt:lpstr>Gill Sans MT</vt:lpstr>
      <vt:lpstr>GreekC_IV25</vt:lpstr>
      <vt:lpstr>Wingdings 2</vt:lpstr>
      <vt:lpstr>Dividend</vt:lpstr>
      <vt:lpstr>The limitations of a continuous wave Doppler radar for vehicle speed measurement and enforcement</vt:lpstr>
      <vt:lpstr>Reasons for project</vt:lpstr>
      <vt:lpstr>A Basic Radar</vt:lpstr>
      <vt:lpstr>Doppler effect</vt:lpstr>
      <vt:lpstr>CW Doppler Radar</vt:lpstr>
      <vt:lpstr>Designed CW Doppler Radar</vt:lpstr>
      <vt:lpstr>Lowpass filter, Amplifier &amp; clipper</vt:lpstr>
      <vt:lpstr>Hb100 sensor &amp; Waveguide</vt:lpstr>
      <vt:lpstr>Horn antenna</vt:lpstr>
      <vt:lpstr>Radar Software</vt:lpstr>
      <vt:lpstr>Radar software: Speed</vt:lpstr>
      <vt:lpstr>Radar software: Tracking</vt:lpstr>
      <vt:lpstr>CW Doppler Radar &amp; setup</vt:lpstr>
      <vt:lpstr>Radar setup</vt:lpstr>
      <vt:lpstr>Radar results</vt:lpstr>
      <vt:lpstr>Cosine Effect</vt:lpstr>
      <vt:lpstr>Accuracy and Acceleration Limits</vt:lpstr>
      <vt:lpstr>PowerPoint Presentation</vt:lpstr>
      <vt:lpstr>Object identification</vt:lpstr>
      <vt:lpstr>object identification</vt:lpstr>
      <vt:lpstr>object identification</vt:lpstr>
      <vt:lpstr>Antenna Sidelobes</vt:lpstr>
      <vt:lpstr>Multipath reflection</vt:lpstr>
      <vt:lpstr>multipath reflection</vt:lpstr>
      <vt:lpstr>Receiver saturation</vt:lpstr>
      <vt:lpstr>receiver saturation</vt:lpstr>
      <vt:lpstr>Results of Receiver Saturation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limitations of a continuous wave Doppler radar for vehicle speed measurement and enforcement</dc:title>
  <dc:creator>Van Tonder, JR, Mnr [22569596@sun.ac.za]</dc:creator>
  <cp:lastModifiedBy>Van Tonder, JR, Mnr [22569596@sun.ac.za]</cp:lastModifiedBy>
  <cp:revision>8</cp:revision>
  <dcterms:created xsi:type="dcterms:W3CDTF">2022-10-10T12:52:19Z</dcterms:created>
  <dcterms:modified xsi:type="dcterms:W3CDTF">2022-10-19T14:39:46Z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0x0101005F38E83299450E4EA4F9AFBC1176161A</vt:lpwstr>
  </property>
</Properties>
</file>